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59" r:id="rId4"/>
    <p:sldId id="258" r:id="rId5"/>
    <p:sldId id="275" r:id="rId6"/>
    <p:sldId id="276" r:id="rId7"/>
    <p:sldId id="277" r:id="rId8"/>
    <p:sldId id="280" r:id="rId9"/>
    <p:sldId id="284" r:id="rId10"/>
    <p:sldId id="283" r:id="rId11"/>
    <p:sldId id="285" r:id="rId12"/>
    <p:sldId id="260" r:id="rId13"/>
    <p:sldId id="267" r:id="rId14"/>
    <p:sldId id="263" r:id="rId15"/>
    <p:sldId id="268" r:id="rId16"/>
    <p:sldId id="261" r:id="rId17"/>
    <p:sldId id="269" r:id="rId18"/>
    <p:sldId id="271" r:id="rId19"/>
    <p:sldId id="272" r:id="rId20"/>
    <p:sldId id="274" r:id="rId21"/>
    <p:sldId id="262" r:id="rId22"/>
    <p:sldId id="282" r:id="rId23"/>
    <p:sldId id="264" r:id="rId24"/>
    <p:sldId id="281" r:id="rId25"/>
    <p:sldId id="266" r:id="rId26"/>
    <p:sldId id="279" r:id="rId27"/>
  </p:sldIdLst>
  <p:sldSz cx="9144000" cy="6858000" type="screen4x3"/>
  <p:notesSz cx="7023100" cy="9309100"/>
  <p:defaultTextStyle>
    <a:defPPr>
      <a:defRPr lang="en-US"/>
    </a:defPPr>
    <a:lvl1pPr algn="ctr" rtl="0" fontAlgn="base">
      <a:spcBef>
        <a:spcPct val="50000"/>
      </a:spcBef>
      <a:spcAft>
        <a:spcPct val="0"/>
      </a:spcAft>
      <a:defRPr sz="2400" b="1" kern="1200">
        <a:solidFill>
          <a:schemeClr val="tx1"/>
        </a:solidFill>
        <a:latin typeface="Calibri" pitchFamily="34" charset="0"/>
        <a:ea typeface="+mn-ea"/>
        <a:cs typeface="+mn-cs"/>
      </a:defRPr>
    </a:lvl1pPr>
    <a:lvl2pPr marL="457200" algn="ctr" rtl="0" fontAlgn="base">
      <a:spcBef>
        <a:spcPct val="50000"/>
      </a:spcBef>
      <a:spcAft>
        <a:spcPct val="0"/>
      </a:spcAft>
      <a:defRPr sz="2400" b="1" kern="1200">
        <a:solidFill>
          <a:schemeClr val="tx1"/>
        </a:solidFill>
        <a:latin typeface="Calibri" pitchFamily="34" charset="0"/>
        <a:ea typeface="+mn-ea"/>
        <a:cs typeface="+mn-cs"/>
      </a:defRPr>
    </a:lvl2pPr>
    <a:lvl3pPr marL="914400" algn="ctr" rtl="0" fontAlgn="base">
      <a:spcBef>
        <a:spcPct val="50000"/>
      </a:spcBef>
      <a:spcAft>
        <a:spcPct val="0"/>
      </a:spcAft>
      <a:defRPr sz="2400" b="1" kern="1200">
        <a:solidFill>
          <a:schemeClr val="tx1"/>
        </a:solidFill>
        <a:latin typeface="Calibri" pitchFamily="34" charset="0"/>
        <a:ea typeface="+mn-ea"/>
        <a:cs typeface="+mn-cs"/>
      </a:defRPr>
    </a:lvl3pPr>
    <a:lvl4pPr marL="1371600" algn="ctr" rtl="0" fontAlgn="base">
      <a:spcBef>
        <a:spcPct val="50000"/>
      </a:spcBef>
      <a:spcAft>
        <a:spcPct val="0"/>
      </a:spcAft>
      <a:defRPr sz="2400" b="1" kern="1200">
        <a:solidFill>
          <a:schemeClr val="tx1"/>
        </a:solidFill>
        <a:latin typeface="Calibri" pitchFamily="34" charset="0"/>
        <a:ea typeface="+mn-ea"/>
        <a:cs typeface="+mn-cs"/>
      </a:defRPr>
    </a:lvl4pPr>
    <a:lvl5pPr marL="1828800" algn="ctr" rtl="0" fontAlgn="base">
      <a:spcBef>
        <a:spcPct val="50000"/>
      </a:spcBef>
      <a:spcAft>
        <a:spcPct val="0"/>
      </a:spcAft>
      <a:defRPr sz="2400" b="1" kern="1200">
        <a:solidFill>
          <a:schemeClr val="tx1"/>
        </a:solidFill>
        <a:latin typeface="Calibri" pitchFamily="34" charset="0"/>
        <a:ea typeface="+mn-ea"/>
        <a:cs typeface="+mn-cs"/>
      </a:defRPr>
    </a:lvl5pPr>
    <a:lvl6pPr marL="2286000" algn="l" defTabSz="914400" rtl="0" eaLnBrk="1" latinLnBrk="0" hangingPunct="1">
      <a:defRPr sz="2400" b="1" kern="1200">
        <a:solidFill>
          <a:schemeClr val="tx1"/>
        </a:solidFill>
        <a:latin typeface="Calibri" pitchFamily="34" charset="0"/>
        <a:ea typeface="+mn-ea"/>
        <a:cs typeface="+mn-cs"/>
      </a:defRPr>
    </a:lvl6pPr>
    <a:lvl7pPr marL="2743200" algn="l" defTabSz="914400" rtl="0" eaLnBrk="1" latinLnBrk="0" hangingPunct="1">
      <a:defRPr sz="2400" b="1" kern="1200">
        <a:solidFill>
          <a:schemeClr val="tx1"/>
        </a:solidFill>
        <a:latin typeface="Calibri" pitchFamily="34" charset="0"/>
        <a:ea typeface="+mn-ea"/>
        <a:cs typeface="+mn-cs"/>
      </a:defRPr>
    </a:lvl7pPr>
    <a:lvl8pPr marL="3200400" algn="l" defTabSz="914400" rtl="0" eaLnBrk="1" latinLnBrk="0" hangingPunct="1">
      <a:defRPr sz="2400" b="1" kern="1200">
        <a:solidFill>
          <a:schemeClr val="tx1"/>
        </a:solidFill>
        <a:latin typeface="Calibri" pitchFamily="34" charset="0"/>
        <a:ea typeface="+mn-ea"/>
        <a:cs typeface="+mn-cs"/>
      </a:defRPr>
    </a:lvl8pPr>
    <a:lvl9pPr marL="3657600" algn="l" defTabSz="914400" rtl="0" eaLnBrk="1" latinLnBrk="0" hangingPunct="1">
      <a:defRPr sz="2400" b="1"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AEAEA"/>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20" autoAdjust="0"/>
  </p:normalViewPr>
  <p:slideViewPr>
    <p:cSldViewPr>
      <p:cViewPr varScale="1">
        <p:scale>
          <a:sx n="73" d="100"/>
          <a:sy n="73" d="100"/>
        </p:scale>
        <p:origin x="-1284" y="-108"/>
      </p:cViewPr>
      <p:guideLst>
        <p:guide orient="horz" pos="2160"/>
        <p:guide pos="2880"/>
      </p:guideLst>
    </p:cSldViewPr>
  </p:slideViewPr>
  <p:outlineViewPr>
    <p:cViewPr>
      <p:scale>
        <a:sx n="33" d="100"/>
        <a:sy n="33" d="100"/>
      </p:scale>
      <p:origin x="0" y="837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57347"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fld id="{2FDEBA03-4FE9-43DE-BE76-29200D9DFB1B}" type="datetimeFigureOut">
              <a:rPr lang="en-US"/>
              <a:pPr>
                <a:defRPr/>
              </a:pPr>
              <a:t>12/13/2011</a:t>
            </a:fld>
            <a:endParaRPr lang="en-US"/>
          </a:p>
        </p:txBody>
      </p:sp>
      <p:sp>
        <p:nvSpPr>
          <p:cNvPr id="57348" name="Rectangle 4"/>
          <p:cNvSpPr>
            <a:spLocks noGrp="1" noChangeArrowheads="1"/>
          </p:cNvSpPr>
          <p:nvPr>
            <p:ph type="ftr" sz="quarter" idx="2"/>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57349" name="Rectangle 5"/>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05A1E35-42AB-49DC-BAEC-610BF792D1A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l">
              <a:spcBef>
                <a:spcPct val="0"/>
              </a:spcBef>
              <a:defRPr sz="1200" b="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79863" y="0"/>
            <a:ext cx="3043237"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spcBef>
                <a:spcPct val="0"/>
              </a:spcBef>
              <a:defRPr sz="1200" b="0">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6625" y="4421188"/>
            <a:ext cx="5149850" cy="4189412"/>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43963"/>
            <a:ext cx="3043238"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l">
              <a:spcBef>
                <a:spcPct val="0"/>
              </a:spcBef>
              <a:defRPr sz="1200" b="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79863" y="8843963"/>
            <a:ext cx="3043237" cy="465137"/>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spcBef>
                <a:spcPct val="0"/>
              </a:spcBef>
              <a:defRPr sz="1200" b="0">
                <a:latin typeface="Times New Roman" pitchFamily="18" charset="0"/>
              </a:defRPr>
            </a:lvl1pPr>
          </a:lstStyle>
          <a:p>
            <a:pPr>
              <a:defRPr/>
            </a:pPr>
            <a:fld id="{1B91B04A-3220-42E6-9CFB-79F3D198CF7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8E957CE-5432-4340-BE02-10AF4D5D93FE}" type="slidenum">
              <a:rPr lang="en-US" smtClean="0"/>
              <a:pPr/>
              <a:t>1</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7FC9BF2-F090-4FDC-B8FB-AD5B75470D17}" type="slidenum">
              <a:rPr lang="en-US" smtClean="0"/>
              <a:pPr/>
              <a:t>15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5617110-F62E-47DE-A5E8-14FD827F78DC}" type="slidenum">
              <a:rPr lang="en-US" smtClean="0"/>
              <a:pPr/>
              <a:t>16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91B04A-3220-42E6-9CFB-79F3D198CF78}" type="slidenum">
              <a:rPr lang="en-US" smtClean="0"/>
              <a:pPr>
                <a:defRPr/>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91B04A-3220-42E6-9CFB-79F3D198CF78}" type="slidenum">
              <a:rPr lang="en-US" smtClean="0"/>
              <a:pPr>
                <a:defRPr/>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495E3AC-A0F9-4F66-8969-23E094005931}" type="slidenum">
              <a:rPr lang="en-US" smtClean="0"/>
              <a:pPr/>
              <a:t>2</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9A184D4-AA4D-4AC6-8A81-31C3F7206736}" type="slidenum">
              <a:rPr lang="en-US" smtClean="0"/>
              <a:pPr/>
              <a:t>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35FF02F-3BE9-42DB-9E1E-8AC2FF69AC67}" type="slidenum">
              <a:rPr lang="en-US" smtClean="0"/>
              <a:pPr/>
              <a:t>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algn="just">
              <a:spcBef>
                <a:spcPct val="0"/>
              </a:spcBef>
            </a:pPr>
            <a:endParaRPr lang="en-US" smtClean="0">
              <a:latin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Rot="1" noChangeAspect="1" noChangeArrowheads="1" noTextEdit="1"/>
          </p:cNvSpPr>
          <p:nvPr>
            <p:ph type="sldImg"/>
          </p:nvPr>
        </p:nvSpPr>
        <p:spPr>
          <a:ln/>
        </p:spPr>
      </p:sp>
      <p:sp>
        <p:nvSpPr>
          <p:cNvPr id="34819" name="Rectangle 1027"/>
          <p:cNvSpPr>
            <a:spLocks noGrp="1" noChangeArrowheads="1"/>
          </p:cNvSpPr>
          <p:nvPr>
            <p:ph type="body" idx="1"/>
          </p:nvPr>
        </p:nvSpPr>
        <p:spPr>
          <a:noFill/>
          <a:ln/>
        </p:spPr>
        <p:txBody>
          <a:bodyPr/>
          <a:lstStyle/>
          <a:p>
            <a:endParaRPr lang="en-US" sz="1800" b="1" smtClean="0">
              <a:latin typeface="Calibri" pitchFamily="34"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FAB0E93-4463-430D-B2E7-C2AE41C2C3EE}" type="slidenum">
              <a:rPr lang="en-US" smtClean="0"/>
              <a:pPr/>
              <a:t>12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z="2400" smtClean="0">
              <a:latin typeface="Calibri" pitchFamily="34" charset="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BCD9EE7-67BC-49B2-B6C3-28180D07F855}" type="slidenum">
              <a:rPr lang="en-US" smtClean="0"/>
              <a:pPr/>
              <a:t>13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9452979-ADDA-4A5B-B5F1-6F74238E3ABB}" type="slidenum">
              <a:rPr lang="en-US" smtClean="0"/>
              <a:pPr/>
              <a:t>14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5047E0-2C28-44E7-BB38-BA66DA3FB7D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6F8CE3-EC44-442C-BFE7-7B055105A8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A47DDE-8680-404F-8FCB-7F23184ACD8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25B7A5-DA76-4A71-9809-A9DF24AEA2E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29D624-0502-4770-A16C-44B97A878C7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55208A-A425-4308-B6D6-7D817391BA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A39C1B-E246-4A4E-9638-4F427F6C1E1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922A1F-8799-42F5-8475-0F48AF6C4BB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1FD88F-C94E-4EB1-9DBE-1C5EFA2D076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B412F2-25F4-403D-8395-94D2D64DAA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CCF908-C68D-4B21-AC9B-DF31062626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79A700-2FB4-45DD-AED6-F35DEF2C17B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C4675-BB6B-4474-835E-1E999AC06AF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AF927C-A5C5-4FC9-AD48-4500F486B37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mn-lt"/>
              </a:defRPr>
            </a:lvl1pPr>
          </a:lstStyle>
          <a:p>
            <a:pPr>
              <a:defRPr/>
            </a:pPr>
            <a:fld id="{E61DCC28-D397-4713-B251-C824A523EC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http://rds.yahoo.com/_ylt=A0WTb_1VGD9Ny3MA536jzbkF/SIG=123khmqsi/EXP=1296067029/**http://tiger.towson.edu/~bnadea1/ray_lewis4.jp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http://rds.yahoo.com/_ylt=A0WTb_2HGD9NyXMAkIejzbkF/SIG=13ajf005k/EXP=1296067079/**http://www.myviewsandreviews.com/wp-content/uploads/2010/09/Johns-Hopkins-Hospital.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Microsoft_Office_Excel_97-2003_Worksheet3.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30.jpeg"/><Relationship Id="rId4" Type="http://schemas.openxmlformats.org/officeDocument/2006/relationships/oleObject" Target="../embeddings/Microsoft_Office_Excel_97-2003_Worksheet4.xls"/></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hyperlink" Target="mailto:Lori.Toscano@baltimorecity.gov"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620000" cy="609600"/>
          </a:xfrm>
        </p:spPr>
        <p:txBody>
          <a:bodyPr/>
          <a:lstStyle/>
          <a:p>
            <a:pPr eaLnBrk="1" hangingPunct="1"/>
            <a:r>
              <a:rPr lang="en-US" dirty="0" smtClean="0">
                <a:latin typeface="Calibri" pitchFamily="34" charset="0"/>
              </a:rPr>
              <a:t>Baltimore, </a:t>
            </a:r>
            <a:r>
              <a:rPr lang="en-US" dirty="0" smtClean="0">
                <a:solidFill>
                  <a:srgbClr val="FF3300"/>
                </a:solidFill>
                <a:latin typeface="Calibri" pitchFamily="34" charset="0"/>
              </a:rPr>
              <a:t>Maryland</a:t>
            </a:r>
          </a:p>
        </p:txBody>
      </p:sp>
      <p:sp>
        <p:nvSpPr>
          <p:cNvPr id="7171" name="Rectangle 3"/>
          <p:cNvSpPr>
            <a:spLocks noGrp="1" noChangeArrowheads="1"/>
          </p:cNvSpPr>
          <p:nvPr>
            <p:ph type="body" sz="half" idx="1"/>
          </p:nvPr>
        </p:nvSpPr>
        <p:spPr>
          <a:xfrm>
            <a:off x="0" y="3810000"/>
            <a:ext cx="8610600" cy="1066800"/>
          </a:xfrm>
        </p:spPr>
        <p:txBody>
          <a:bodyPr/>
          <a:lstStyle/>
          <a:p>
            <a:pPr marL="579438" indent="-352425" defTabSz="165100" eaLnBrk="1" hangingPunct="1">
              <a:lnSpc>
                <a:spcPct val="90000"/>
              </a:lnSpc>
              <a:buFont typeface="Wingdings" pitchFamily="2" charset="2"/>
              <a:buChar char="v"/>
            </a:pPr>
            <a:r>
              <a:rPr lang="en-US" sz="2400" dirty="0" smtClean="0">
                <a:latin typeface="Calibri" pitchFamily="34" charset="0"/>
                <a:cs typeface="Times New Roman" pitchFamily="18" charset="0"/>
              </a:rPr>
              <a:t>Home of The Johns Hopkins Hospital, and The Johns Hopkins School of Medicine, founding institutions of modern American medicine</a:t>
            </a:r>
            <a:endParaRPr lang="en-US" sz="2400" dirty="0" smtClean="0">
              <a:cs typeface="Times New Roman" pitchFamily="18" charset="0"/>
            </a:endParaRPr>
          </a:p>
          <a:p>
            <a:pPr marL="579438" indent="-352425" defTabSz="165100" eaLnBrk="1" hangingPunct="1">
              <a:lnSpc>
                <a:spcPct val="90000"/>
              </a:lnSpc>
              <a:buFont typeface="Wingdings" pitchFamily="2" charset="2"/>
              <a:buChar char="v"/>
            </a:pPr>
            <a:r>
              <a:rPr lang="en-US" sz="2400" dirty="0" smtClean="0">
                <a:latin typeface="Calibri" pitchFamily="34" charset="0"/>
                <a:cs typeface="Times New Roman" pitchFamily="18" charset="0"/>
              </a:rPr>
              <a:t>Home of The Inner Harbor - historic seaport, tourist attraction and iconic landmark</a:t>
            </a:r>
          </a:p>
          <a:p>
            <a:pPr marL="579438" indent="-352425" defTabSz="165100" eaLnBrk="1" hangingPunct="1">
              <a:lnSpc>
                <a:spcPct val="90000"/>
              </a:lnSpc>
              <a:buFont typeface="Wingdings" pitchFamily="2" charset="2"/>
              <a:buChar char="v"/>
            </a:pPr>
            <a:r>
              <a:rPr lang="en-US" sz="2400" dirty="0" smtClean="0">
                <a:latin typeface="Calibri" pitchFamily="34" charset="0"/>
                <a:cs typeface="Times New Roman" pitchFamily="18" charset="0"/>
              </a:rPr>
              <a:t>Home of The Baltimore Ravens with 7 playoff appearances since 2000</a:t>
            </a:r>
            <a:endParaRPr lang="en-US" sz="2400" dirty="0" smtClean="0">
              <a:cs typeface="Times New Roman" pitchFamily="18" charset="0"/>
            </a:endParaRPr>
          </a:p>
          <a:p>
            <a:pPr marL="579438" indent="-352425" defTabSz="165100" eaLnBrk="1" hangingPunct="1">
              <a:lnSpc>
                <a:spcPct val="90000"/>
              </a:lnSpc>
            </a:pPr>
            <a:endParaRPr lang="en-US" sz="2400" dirty="0" smtClean="0"/>
          </a:p>
        </p:txBody>
      </p:sp>
      <p:sp>
        <p:nvSpPr>
          <p:cNvPr id="7172" name="Rectangle 6"/>
          <p:cNvSpPr>
            <a:spLocks noChangeArrowheads="1"/>
          </p:cNvSpPr>
          <p:nvPr/>
        </p:nvSpPr>
        <p:spPr bwMode="auto">
          <a:xfrm>
            <a:off x="3533775" y="2519363"/>
            <a:ext cx="9144000" cy="0"/>
          </a:xfrm>
          <a:prstGeom prst="rect">
            <a:avLst/>
          </a:prstGeom>
          <a:noFill/>
          <a:ln w="9525">
            <a:noFill/>
            <a:miter lim="800000"/>
            <a:headEnd/>
            <a:tailEnd/>
          </a:ln>
        </p:spPr>
        <p:txBody>
          <a:bodyPr>
            <a:spAutoFit/>
          </a:bodyPr>
          <a:lstStyle/>
          <a:p>
            <a:pPr algn="l"/>
            <a:endParaRPr lang="en-US"/>
          </a:p>
        </p:txBody>
      </p:sp>
      <p:pic>
        <p:nvPicPr>
          <p:cNvPr id="2053" name="Picture 5" descr="Johns Hopkins Hospital"/>
          <p:cNvPicPr>
            <a:picLocks noChangeAspect="1" noChangeArrowheads="1"/>
          </p:cNvPicPr>
          <p:nvPr/>
        </p:nvPicPr>
        <p:blipFill>
          <a:blip r:embed="rId3" r:link="rId4" cstate="print"/>
          <a:srcRect/>
          <a:stretch>
            <a:fillRect/>
          </a:stretch>
        </p:blipFill>
        <p:spPr bwMode="auto">
          <a:xfrm>
            <a:off x="304800" y="1219200"/>
            <a:ext cx="2667000" cy="2336800"/>
          </a:xfrm>
          <a:prstGeom prst="rect">
            <a:avLst/>
          </a:prstGeom>
          <a:noFill/>
          <a:ln w="9525">
            <a:noFill/>
            <a:miter lim="800000"/>
            <a:headEnd/>
            <a:tailEnd/>
          </a:ln>
        </p:spPr>
      </p:pic>
      <p:sp>
        <p:nvSpPr>
          <p:cNvPr id="7174" name="Rectangle 8"/>
          <p:cNvSpPr>
            <a:spLocks noChangeArrowheads="1"/>
          </p:cNvSpPr>
          <p:nvPr/>
        </p:nvSpPr>
        <p:spPr bwMode="auto">
          <a:xfrm>
            <a:off x="3200400" y="2519363"/>
            <a:ext cx="9144000" cy="0"/>
          </a:xfrm>
          <a:prstGeom prst="rect">
            <a:avLst/>
          </a:prstGeom>
          <a:noFill/>
          <a:ln w="9525">
            <a:noFill/>
            <a:miter lim="800000"/>
            <a:headEnd/>
            <a:tailEnd/>
          </a:ln>
        </p:spPr>
        <p:txBody>
          <a:bodyPr>
            <a:spAutoFit/>
          </a:bodyPr>
          <a:lstStyle/>
          <a:p>
            <a:pPr algn="l"/>
            <a:endParaRPr lang="en-US"/>
          </a:p>
        </p:txBody>
      </p:sp>
      <p:pic>
        <p:nvPicPr>
          <p:cNvPr id="2055" name="Picture 7" descr="Baltimore"/>
          <p:cNvPicPr>
            <a:picLocks noChangeAspect="1" noChangeArrowheads="1"/>
          </p:cNvPicPr>
          <p:nvPr/>
        </p:nvPicPr>
        <p:blipFill>
          <a:blip r:embed="rId5" cstate="print"/>
          <a:srcRect/>
          <a:stretch>
            <a:fillRect/>
          </a:stretch>
        </p:blipFill>
        <p:spPr bwMode="auto">
          <a:xfrm>
            <a:off x="2895600" y="1219200"/>
            <a:ext cx="3200400" cy="2341563"/>
          </a:xfrm>
          <a:prstGeom prst="rect">
            <a:avLst/>
          </a:prstGeom>
          <a:noFill/>
          <a:ln w="9525">
            <a:noFill/>
            <a:miter lim="800000"/>
            <a:headEnd/>
            <a:tailEnd/>
          </a:ln>
        </p:spPr>
      </p:pic>
      <p:sp>
        <p:nvSpPr>
          <p:cNvPr id="7176" name="Rectangle 10"/>
          <p:cNvSpPr>
            <a:spLocks noChangeArrowheads="1"/>
          </p:cNvSpPr>
          <p:nvPr/>
        </p:nvSpPr>
        <p:spPr bwMode="auto">
          <a:xfrm>
            <a:off x="3781425" y="2519363"/>
            <a:ext cx="9144000" cy="0"/>
          </a:xfrm>
          <a:prstGeom prst="rect">
            <a:avLst/>
          </a:prstGeom>
          <a:noFill/>
          <a:ln w="9525">
            <a:noFill/>
            <a:miter lim="800000"/>
            <a:headEnd/>
            <a:tailEnd/>
          </a:ln>
        </p:spPr>
        <p:txBody>
          <a:bodyPr>
            <a:spAutoFit/>
          </a:bodyPr>
          <a:lstStyle/>
          <a:p>
            <a:pPr algn="l"/>
            <a:endParaRPr lang="en-US"/>
          </a:p>
        </p:txBody>
      </p:sp>
      <p:pic>
        <p:nvPicPr>
          <p:cNvPr id="2057" name="Picture 9" descr="Ray Lewis of Baltimore Ravens"/>
          <p:cNvPicPr>
            <a:picLocks noChangeAspect="1" noChangeArrowheads="1"/>
          </p:cNvPicPr>
          <p:nvPr/>
        </p:nvPicPr>
        <p:blipFill>
          <a:blip r:embed="rId6" r:link="rId7" cstate="print"/>
          <a:srcRect/>
          <a:stretch>
            <a:fillRect/>
          </a:stretch>
        </p:blipFill>
        <p:spPr bwMode="auto">
          <a:xfrm>
            <a:off x="6022975" y="1219200"/>
            <a:ext cx="2282825"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0-#ppt_w/2"/>
                                          </p:val>
                                        </p:tav>
                                        <p:tav tm="100000">
                                          <p:val>
                                            <p:strVal val="#ppt_x"/>
                                          </p:val>
                                        </p:tav>
                                      </p:tavLst>
                                    </p:anim>
                                    <p:anim calcmode="lin" valueType="num">
                                      <p:cBhvr additive="base">
                                        <p:cTn id="8"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5"/>
                                        </p:tgtEl>
                                        <p:attrNameLst>
                                          <p:attrName>style.visibility</p:attrName>
                                        </p:attrNameLst>
                                      </p:cBhvr>
                                      <p:to>
                                        <p:strVal val="visible"/>
                                      </p:to>
                                    </p:set>
                                    <p:anim calcmode="lin" valueType="num">
                                      <p:cBhvr additive="base">
                                        <p:cTn id="13" dur="500" fill="hold"/>
                                        <p:tgtEl>
                                          <p:spTgt spid="2055"/>
                                        </p:tgtEl>
                                        <p:attrNameLst>
                                          <p:attrName>ppt_x</p:attrName>
                                        </p:attrNameLst>
                                      </p:cBhvr>
                                      <p:tavLst>
                                        <p:tav tm="0">
                                          <p:val>
                                            <p:strVal val="#ppt_x"/>
                                          </p:val>
                                        </p:tav>
                                        <p:tav tm="100000">
                                          <p:val>
                                            <p:strVal val="#ppt_x"/>
                                          </p:val>
                                        </p:tav>
                                      </p:tavLst>
                                    </p:anim>
                                    <p:anim calcmode="lin" valueType="num">
                                      <p:cBhvr additive="base">
                                        <p:cTn id="14"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057"/>
                                        </p:tgtEl>
                                        <p:attrNameLst>
                                          <p:attrName>style.visibility</p:attrName>
                                        </p:attrNameLst>
                                      </p:cBhvr>
                                      <p:to>
                                        <p:strVal val="visible"/>
                                      </p:to>
                                    </p:set>
                                    <p:anim calcmode="lin" valueType="num">
                                      <p:cBhvr additive="base">
                                        <p:cTn id="19" dur="500" fill="hold"/>
                                        <p:tgtEl>
                                          <p:spTgt spid="2057"/>
                                        </p:tgtEl>
                                        <p:attrNameLst>
                                          <p:attrName>ppt_x</p:attrName>
                                        </p:attrNameLst>
                                      </p:cBhvr>
                                      <p:tavLst>
                                        <p:tav tm="0">
                                          <p:val>
                                            <p:strVal val="1+#ppt_w/2"/>
                                          </p:val>
                                        </p:tav>
                                        <p:tav tm="100000">
                                          <p:val>
                                            <p:strVal val="#ppt_x"/>
                                          </p:val>
                                        </p:tav>
                                      </p:tavLst>
                                    </p:anim>
                                    <p:anim calcmode="lin" valueType="num">
                                      <p:cBhvr additive="base">
                                        <p:cTn id="20" dur="500" fill="hold"/>
                                        <p:tgtEl>
                                          <p:spTgt spid="20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5" descr="Baltimore city Map"/>
          <p:cNvPicPr>
            <a:picLocks noChangeAspect="1" noChangeArrowheads="1"/>
          </p:cNvPicPr>
          <p:nvPr/>
        </p:nvPicPr>
        <p:blipFill>
          <a:blip r:embed="rId3" cstate="print"/>
          <a:srcRect/>
          <a:stretch>
            <a:fillRect/>
          </a:stretch>
        </p:blipFill>
        <p:spPr bwMode="auto">
          <a:xfrm>
            <a:off x="255588" y="1447800"/>
            <a:ext cx="2994025" cy="3649663"/>
          </a:xfrm>
          <a:prstGeom prst="rect">
            <a:avLst/>
          </a:prstGeom>
          <a:noFill/>
          <a:ln w="9525">
            <a:noFill/>
            <a:miter lim="800000"/>
            <a:headEnd/>
            <a:tailEnd/>
          </a:ln>
        </p:spPr>
      </p:pic>
      <p:sp>
        <p:nvSpPr>
          <p:cNvPr id="5" name="Title 4"/>
          <p:cNvSpPr>
            <a:spLocks noGrp="1"/>
          </p:cNvSpPr>
          <p:nvPr>
            <p:ph type="title"/>
          </p:nvPr>
        </p:nvSpPr>
        <p:spPr>
          <a:xfrm>
            <a:off x="2667000" y="381000"/>
            <a:ext cx="3886200" cy="381000"/>
          </a:xfrm>
        </p:spPr>
        <p:txBody>
          <a:bodyPr/>
          <a:lstStyle/>
          <a:p>
            <a:r>
              <a:rPr lang="en-US" sz="2800" b="1" u="sng" dirty="0" smtClean="0">
                <a:latin typeface="Calibri" pitchFamily="34" charset="0"/>
                <a:cs typeface="Calibri" pitchFamily="34" charset="0"/>
              </a:rPr>
              <a:t>Selection Process</a:t>
            </a:r>
            <a:endParaRPr lang="en-US" sz="2800" b="1" dirty="0">
              <a:latin typeface="Calibri" pitchFamily="34" charset="0"/>
              <a:cs typeface="Calibri" pitchFamily="34" charset="0"/>
            </a:endParaRPr>
          </a:p>
        </p:txBody>
      </p:sp>
      <p:sp>
        <p:nvSpPr>
          <p:cNvPr id="7" name="Content Placeholder 6"/>
          <p:cNvSpPr>
            <a:spLocks noGrp="1"/>
          </p:cNvSpPr>
          <p:nvPr>
            <p:ph sz="half" idx="2"/>
          </p:nvPr>
        </p:nvSpPr>
        <p:spPr>
          <a:xfrm>
            <a:off x="3048000" y="1295400"/>
            <a:ext cx="6096000" cy="4114800"/>
          </a:xfrm>
        </p:spPr>
        <p:txBody>
          <a:bodyPr/>
          <a:lstStyle/>
          <a:p>
            <a:pPr lvl="1">
              <a:spcBef>
                <a:spcPts val="1680"/>
              </a:spcBef>
              <a:buFontTx/>
              <a:buChar char="•"/>
            </a:pPr>
            <a:r>
              <a:rPr lang="en-US" sz="2800" b="1" dirty="0" smtClean="0">
                <a:latin typeface="Calibri" pitchFamily="34" charset="0"/>
                <a:cs typeface="Calibri" pitchFamily="34" charset="0"/>
              </a:rPr>
              <a:t> Open Request for Proposals</a:t>
            </a:r>
          </a:p>
          <a:p>
            <a:pPr lvl="1">
              <a:spcBef>
                <a:spcPts val="1680"/>
              </a:spcBef>
              <a:buFontTx/>
              <a:buChar char="•"/>
            </a:pPr>
            <a:r>
              <a:rPr lang="en-US" sz="2800" b="1" dirty="0" smtClean="0">
                <a:latin typeface="Calibri" pitchFamily="34" charset="0"/>
                <a:cs typeface="Calibri" pitchFamily="34" charset="0"/>
              </a:rPr>
              <a:t> 	</a:t>
            </a:r>
            <a:r>
              <a:rPr lang="en-US" sz="2800" b="1" dirty="0" smtClean="0">
                <a:solidFill>
                  <a:srgbClr val="FF3300"/>
                </a:solidFill>
                <a:latin typeface="Calibri" pitchFamily="34" charset="0"/>
                <a:cs typeface="Calibri" pitchFamily="34" charset="0"/>
              </a:rPr>
              <a:t>Fifteen</a:t>
            </a:r>
            <a:r>
              <a:rPr lang="en-US" sz="2800" b="1" dirty="0" smtClean="0">
                <a:latin typeface="Calibri" pitchFamily="34" charset="0"/>
                <a:cs typeface="Calibri" pitchFamily="34" charset="0"/>
              </a:rPr>
              <a:t> (15) eligible Community 	Statistical Areas (CSAs) 	</a:t>
            </a:r>
          </a:p>
          <a:p>
            <a:pPr lvl="1">
              <a:spcBef>
                <a:spcPts val="1680"/>
              </a:spcBef>
              <a:buFontTx/>
              <a:buChar char="•"/>
            </a:pPr>
            <a:r>
              <a:rPr lang="en-US" sz="2800" b="1" dirty="0" smtClean="0">
                <a:latin typeface="Calibri" pitchFamily="34" charset="0"/>
                <a:cs typeface="Calibri" pitchFamily="34" charset="0"/>
              </a:rPr>
              <a:t> 	</a:t>
            </a:r>
            <a:r>
              <a:rPr lang="en-US" sz="2800" b="1" dirty="0" smtClean="0">
                <a:solidFill>
                  <a:srgbClr val="FF3300"/>
                </a:solidFill>
                <a:latin typeface="Calibri" pitchFamily="34" charset="0"/>
                <a:cs typeface="Calibri" pitchFamily="34" charset="0"/>
              </a:rPr>
              <a:t>Ten</a:t>
            </a:r>
            <a:r>
              <a:rPr lang="en-US" sz="2800" b="1" dirty="0" smtClean="0">
                <a:latin typeface="Calibri" pitchFamily="34" charset="0"/>
                <a:cs typeface="Calibri" pitchFamily="34" charset="0"/>
              </a:rPr>
              <a:t> (10) eligible neighborhoods 	outside the eligible CSAs  </a:t>
            </a:r>
          </a:p>
          <a:p>
            <a:pPr lvl="1">
              <a:spcBef>
                <a:spcPts val="1680"/>
              </a:spcBef>
              <a:buFontTx/>
              <a:buChar char="•"/>
            </a:pPr>
            <a:r>
              <a:rPr lang="en-US" sz="2800" b="1" dirty="0" smtClean="0">
                <a:latin typeface="Calibri" pitchFamily="34" charset="0"/>
                <a:cs typeface="Calibri" pitchFamily="34" charset="0"/>
              </a:rPr>
              <a:t> 	Target areas should have 	populations between 10,000 	and 20,0000 people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076" descr="Apply chcek mark"/>
          <p:cNvPicPr>
            <a:picLocks noChangeAspect="1" noChangeArrowheads="1"/>
          </p:cNvPicPr>
          <p:nvPr/>
        </p:nvPicPr>
        <p:blipFill>
          <a:blip r:embed="rId2" cstate="print"/>
          <a:srcRect/>
          <a:stretch>
            <a:fillRect/>
          </a:stretch>
        </p:blipFill>
        <p:spPr bwMode="auto">
          <a:xfrm>
            <a:off x="5867400" y="304800"/>
            <a:ext cx="2293938" cy="1495425"/>
          </a:xfrm>
          <a:prstGeom prst="rect">
            <a:avLst/>
          </a:prstGeom>
          <a:noFill/>
          <a:ln w="9525">
            <a:noFill/>
            <a:miter lim="800000"/>
            <a:headEnd/>
            <a:tailEnd/>
          </a:ln>
        </p:spPr>
      </p:pic>
      <p:sp>
        <p:nvSpPr>
          <p:cNvPr id="5" name="Content Placeholder 4"/>
          <p:cNvSpPr>
            <a:spLocks noGrp="1"/>
          </p:cNvSpPr>
          <p:nvPr>
            <p:ph idx="1"/>
          </p:nvPr>
        </p:nvSpPr>
        <p:spPr>
          <a:xfrm>
            <a:off x="228600" y="457200"/>
            <a:ext cx="8686800" cy="6172200"/>
          </a:xfrm>
        </p:spPr>
        <p:txBody>
          <a:bodyPr/>
          <a:lstStyle/>
          <a:p>
            <a:pPr marL="282575" indent="-282575">
              <a:spcBef>
                <a:spcPts val="1680"/>
              </a:spcBef>
              <a:buNone/>
            </a:pPr>
            <a:r>
              <a:rPr lang="en-US" sz="2800" b="1" u="sng" dirty="0" smtClean="0">
                <a:latin typeface="Calibri" pitchFamily="34" charset="0"/>
                <a:cs typeface="Calibri" pitchFamily="34" charset="0"/>
              </a:rPr>
              <a:t>Applicants must:</a:t>
            </a:r>
          </a:p>
          <a:p>
            <a:pPr marL="282575" indent="-282575">
              <a:spcBef>
                <a:spcPts val="1680"/>
              </a:spcBef>
            </a:pPr>
            <a:r>
              <a:rPr lang="en-US" sz="2800" b="1" dirty="0" smtClean="0">
                <a:latin typeface="Calibri" pitchFamily="34" charset="0"/>
                <a:cs typeface="Calibri" pitchFamily="34" charset="0"/>
              </a:rPr>
              <a:t>Be designated as a 501(c)(3) </a:t>
            </a:r>
          </a:p>
          <a:p>
            <a:pPr marL="282575" indent="-282575">
              <a:spcBef>
                <a:spcPts val="1680"/>
              </a:spcBef>
            </a:pPr>
            <a:r>
              <a:rPr lang="en-US" sz="2800" b="1" dirty="0" smtClean="0">
                <a:latin typeface="Calibri" pitchFamily="34" charset="0"/>
                <a:cs typeface="Calibri" pitchFamily="34" charset="0"/>
              </a:rPr>
              <a:t>Currently operate in the target community and have an office in the target community </a:t>
            </a:r>
          </a:p>
          <a:p>
            <a:pPr marL="282575" indent="-282575">
              <a:spcBef>
                <a:spcPts val="1680"/>
              </a:spcBef>
              <a:buNone/>
            </a:pPr>
            <a:r>
              <a:rPr lang="en-US" sz="2800" b="1" u="sng" dirty="0" smtClean="0">
                <a:latin typeface="Calibri" pitchFamily="34" charset="0"/>
                <a:cs typeface="Calibri" pitchFamily="34" charset="0"/>
              </a:rPr>
              <a:t>Selection Criteria includes:</a:t>
            </a:r>
          </a:p>
          <a:p>
            <a:pPr marL="282575" indent="-282575">
              <a:spcBef>
                <a:spcPts val="1680"/>
              </a:spcBef>
            </a:pPr>
            <a:r>
              <a:rPr lang="en-US" sz="2800" b="1" dirty="0" smtClean="0">
                <a:latin typeface="Calibri" pitchFamily="34" charset="0"/>
                <a:cs typeface="Calibri" pitchFamily="34" charset="0"/>
              </a:rPr>
              <a:t>Level of need in the selected target area </a:t>
            </a:r>
            <a:endParaRPr lang="en-US" sz="2800" b="1" dirty="0" smtClean="0">
              <a:latin typeface="Calibri" pitchFamily="34" charset="0"/>
              <a:ea typeface="Arial Unicode MS" pitchFamily="34" charset="-128"/>
              <a:cs typeface="Calibri" pitchFamily="34" charset="0"/>
            </a:endParaRPr>
          </a:p>
          <a:p>
            <a:pPr marL="282575" indent="-282575">
              <a:spcBef>
                <a:spcPts val="1680"/>
              </a:spcBef>
            </a:pPr>
            <a:r>
              <a:rPr lang="en-US" sz="2800" b="1" dirty="0" smtClean="0">
                <a:latin typeface="Calibri" pitchFamily="34" charset="0"/>
                <a:cs typeface="Calibri" pitchFamily="34" charset="0"/>
              </a:rPr>
              <a:t>Demonstrated understanding of the </a:t>
            </a:r>
            <a:r>
              <a:rPr lang="en-US" sz="2800" b="1" dirty="0" smtClean="0">
                <a:solidFill>
                  <a:srgbClr val="FF3300"/>
                </a:solidFill>
                <a:latin typeface="Calibri" pitchFamily="34" charset="0"/>
                <a:cs typeface="Calibri" pitchFamily="34" charset="0"/>
              </a:rPr>
              <a:t>Safe Streets</a:t>
            </a:r>
            <a:r>
              <a:rPr lang="en-US" sz="2800" b="1" dirty="0" smtClean="0">
                <a:latin typeface="Calibri" pitchFamily="34" charset="0"/>
                <a:cs typeface="Calibri" pitchFamily="34" charset="0"/>
              </a:rPr>
              <a:t> model </a:t>
            </a:r>
          </a:p>
          <a:p>
            <a:pPr marL="282575" indent="-282575">
              <a:spcBef>
                <a:spcPts val="1680"/>
              </a:spcBef>
            </a:pPr>
            <a:r>
              <a:rPr lang="en-US" sz="2800" b="1" dirty="0" smtClean="0">
                <a:latin typeface="Calibri" pitchFamily="34" charset="0"/>
                <a:cs typeface="Calibri" pitchFamily="34" charset="0"/>
              </a:rPr>
              <a:t>Reputation and credibility of applicant in the target community</a:t>
            </a:r>
          </a:p>
          <a:p>
            <a:pPr marL="282575" indent="-282575">
              <a:spcBef>
                <a:spcPts val="1680"/>
              </a:spcBef>
            </a:pPr>
            <a:r>
              <a:rPr lang="en-US" sz="2800" b="1" dirty="0" smtClean="0">
                <a:latin typeface="Calibri" pitchFamily="34" charset="0"/>
                <a:cs typeface="Calibri" pitchFamily="34" charset="0"/>
              </a:rPr>
              <a:t>Experience providing community outreach services to target population</a:t>
            </a:r>
            <a:endParaRPr lang="en-US" sz="2800" b="1" dirty="0" smtClean="0">
              <a:latin typeface="Calibri" pitchFamily="34" charset="0"/>
              <a:ea typeface="Arial Unicode MS" pitchFamily="34" charset="-128"/>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afe Streets logo"/>
          <p:cNvPicPr>
            <a:picLocks noChangeAspect="1" noChangeArrowheads="1"/>
          </p:cNvPicPr>
          <p:nvPr/>
        </p:nvPicPr>
        <p:blipFill>
          <a:blip r:embed="rId3" cstate="print"/>
          <a:srcRect/>
          <a:stretch>
            <a:fillRect/>
          </a:stretch>
        </p:blipFill>
        <p:spPr bwMode="auto">
          <a:xfrm>
            <a:off x="1524000" y="304800"/>
            <a:ext cx="6248400" cy="1301750"/>
          </a:xfrm>
          <a:prstGeom prst="rect">
            <a:avLst/>
          </a:prstGeom>
          <a:noFill/>
          <a:ln w="9525">
            <a:noFill/>
            <a:miter lim="800000"/>
            <a:headEnd/>
            <a:tailEnd/>
          </a:ln>
        </p:spPr>
      </p:pic>
      <p:pic>
        <p:nvPicPr>
          <p:cNvPr id="15365" name="Picture 7" descr="safe streets corey"/>
          <p:cNvPicPr>
            <a:picLocks noChangeAspect="1" noChangeArrowheads="1"/>
          </p:cNvPicPr>
          <p:nvPr/>
        </p:nvPicPr>
        <p:blipFill>
          <a:blip r:embed="rId4" cstate="print"/>
          <a:srcRect/>
          <a:stretch>
            <a:fillRect/>
          </a:stretch>
        </p:blipFill>
        <p:spPr bwMode="auto">
          <a:xfrm>
            <a:off x="304800" y="2971800"/>
            <a:ext cx="3962400" cy="2635250"/>
          </a:xfrm>
          <a:prstGeom prst="rect">
            <a:avLst/>
          </a:prstGeom>
          <a:noFill/>
          <a:ln w="57150">
            <a:solidFill>
              <a:schemeClr val="tx1"/>
            </a:solidFill>
            <a:miter lim="800000"/>
            <a:headEnd/>
            <a:tailEnd/>
          </a:ln>
        </p:spPr>
      </p:pic>
      <p:sp>
        <p:nvSpPr>
          <p:cNvPr id="7" name="Title 6"/>
          <p:cNvSpPr>
            <a:spLocks noGrp="1"/>
          </p:cNvSpPr>
          <p:nvPr>
            <p:ph type="title"/>
          </p:nvPr>
        </p:nvSpPr>
        <p:spPr>
          <a:xfrm>
            <a:off x="0" y="1600200"/>
            <a:ext cx="9144000" cy="1143000"/>
          </a:xfrm>
        </p:spPr>
        <p:txBody>
          <a:bodyPr/>
          <a:lstStyle/>
          <a:p>
            <a:r>
              <a:rPr lang="en-US" sz="3200" b="1" dirty="0" smtClean="0">
                <a:latin typeface="Calibri" pitchFamily="34" charset="0"/>
                <a:cs typeface="Calibri" pitchFamily="34" charset="0"/>
              </a:rPr>
              <a:t>Safe Streets </a:t>
            </a:r>
            <a:r>
              <a:rPr lang="en-US" sz="3200" b="1" dirty="0" smtClean="0">
                <a:solidFill>
                  <a:srgbClr val="FF3300"/>
                </a:solidFill>
                <a:latin typeface="Calibri" pitchFamily="34" charset="0"/>
                <a:cs typeface="Calibri" pitchFamily="34" charset="0"/>
              </a:rPr>
              <a:t>East</a:t>
            </a:r>
            <a:r>
              <a:rPr lang="en-US" sz="3200" b="1" dirty="0" smtClean="0">
                <a:latin typeface="Calibri" pitchFamily="34" charset="0"/>
                <a:cs typeface="Calibri" pitchFamily="34" charset="0"/>
              </a:rPr>
              <a:t> – The Living Classrooms Foundation</a:t>
            </a:r>
            <a:br>
              <a:rPr lang="en-US" sz="3200" b="1" dirty="0" smtClean="0">
                <a:latin typeface="Calibri" pitchFamily="34" charset="0"/>
                <a:cs typeface="Calibri" pitchFamily="34" charset="0"/>
              </a:rPr>
            </a:br>
            <a:r>
              <a:rPr lang="en-US" sz="2800" b="1" dirty="0" err="1" smtClean="0">
                <a:latin typeface="Calibri" pitchFamily="34" charset="0"/>
                <a:cs typeface="Calibri" pitchFamily="34" charset="0"/>
              </a:rPr>
              <a:t>McElderry</a:t>
            </a:r>
            <a:r>
              <a:rPr lang="en-US" sz="2800" b="1" dirty="0" smtClean="0">
                <a:latin typeface="Calibri" pitchFamily="34" charset="0"/>
                <a:cs typeface="Calibri" pitchFamily="34" charset="0"/>
              </a:rPr>
              <a:t> Park</a:t>
            </a:r>
            <a:endParaRPr lang="en-US" sz="2800" b="1" dirty="0">
              <a:latin typeface="Calibri" pitchFamily="34" charset="0"/>
              <a:cs typeface="Calibri" pitchFamily="34" charset="0"/>
            </a:endParaRPr>
          </a:p>
        </p:txBody>
      </p:sp>
      <p:sp>
        <p:nvSpPr>
          <p:cNvPr id="8" name="Content Placeholder 7"/>
          <p:cNvSpPr>
            <a:spLocks noGrp="1"/>
          </p:cNvSpPr>
          <p:nvPr>
            <p:ph sz="half" idx="1"/>
          </p:nvPr>
        </p:nvSpPr>
        <p:spPr>
          <a:xfrm>
            <a:off x="4343400" y="2590800"/>
            <a:ext cx="3810000" cy="4114800"/>
          </a:xfrm>
        </p:spPr>
        <p:txBody>
          <a:bodyPr/>
          <a:lstStyle/>
          <a:p>
            <a:pPr marL="238125" indent="-238125">
              <a:spcBef>
                <a:spcPts val="1200"/>
              </a:spcBef>
            </a:pPr>
            <a:r>
              <a:rPr lang="en-US" sz="2400" dirty="0" smtClean="0">
                <a:latin typeface="Calibri" pitchFamily="34" charset="0"/>
                <a:cs typeface="Calibri" pitchFamily="34" charset="0"/>
              </a:rPr>
              <a:t>Main thoroughfare in East    Baltimore</a:t>
            </a:r>
          </a:p>
          <a:p>
            <a:pPr marL="238125" indent="-238125">
              <a:spcBef>
                <a:spcPts val="1200"/>
              </a:spcBef>
            </a:pPr>
            <a:r>
              <a:rPr lang="en-US" sz="2400" dirty="0" smtClean="0">
                <a:latin typeface="Calibri" pitchFamily="34" charset="0"/>
                <a:cs typeface="Calibri" pitchFamily="34" charset="0"/>
              </a:rPr>
              <a:t>Outreach Workers = Violence Interrupters</a:t>
            </a:r>
          </a:p>
          <a:p>
            <a:pPr marL="238125" indent="-238125">
              <a:spcBef>
                <a:spcPts val="1200"/>
              </a:spcBef>
            </a:pPr>
            <a:r>
              <a:rPr lang="en-US" sz="2400" dirty="0" smtClean="0">
                <a:latin typeface="Calibri" pitchFamily="34" charset="0"/>
                <a:cs typeface="Calibri" pitchFamily="34" charset="0"/>
              </a:rPr>
              <a:t> Began working out of a car</a:t>
            </a:r>
          </a:p>
          <a:p>
            <a:pPr marL="238125" indent="-238125">
              <a:spcBef>
                <a:spcPts val="1200"/>
              </a:spcBef>
            </a:pPr>
            <a:r>
              <a:rPr lang="en-US" sz="2400" dirty="0" smtClean="0">
                <a:latin typeface="Calibri" pitchFamily="34" charset="0"/>
                <a:cs typeface="Calibri" pitchFamily="34" charset="0"/>
              </a:rPr>
              <a:t> Success based on hiring the “Right” workers</a:t>
            </a:r>
            <a:endParaRPr lang="en-US" sz="2400" dirty="0">
              <a:latin typeface="Calibri" pitchFamily="34" charset="0"/>
              <a:cs typeface="Calibri" pitchFamily="34" charset="0"/>
            </a:endParaRPr>
          </a:p>
        </p:txBody>
      </p:sp>
      <p:sp>
        <p:nvSpPr>
          <p:cNvPr id="9" name="Content Placeholder 8"/>
          <p:cNvSpPr>
            <a:spLocks noGrp="1"/>
          </p:cNvSpPr>
          <p:nvPr>
            <p:ph sz="half" idx="2"/>
          </p:nvPr>
        </p:nvSpPr>
        <p:spPr>
          <a:xfrm>
            <a:off x="76200" y="5943600"/>
            <a:ext cx="8991600" cy="457200"/>
          </a:xfrm>
        </p:spPr>
        <p:txBody>
          <a:bodyPr/>
          <a:lstStyle/>
          <a:p>
            <a:pPr algn="ctr">
              <a:spcBef>
                <a:spcPct val="0"/>
              </a:spcBef>
              <a:buNone/>
            </a:pPr>
            <a:r>
              <a:rPr lang="en-US" sz="2400" b="1" dirty="0" smtClean="0">
                <a:latin typeface="Calibri" pitchFamily="34" charset="0"/>
                <a:cs typeface="Calibri" pitchFamily="34" charset="0"/>
              </a:rPr>
              <a:t>In the first 23 months of implementation there were </a:t>
            </a:r>
            <a:r>
              <a:rPr lang="en-US" sz="2400" b="1" dirty="0" smtClean="0">
                <a:solidFill>
                  <a:srgbClr val="FF3300"/>
                </a:solidFill>
                <a:latin typeface="Calibri" pitchFamily="34" charset="0"/>
                <a:cs typeface="Calibri" pitchFamily="34" charset="0"/>
              </a:rPr>
              <a:t>ZERO</a:t>
            </a:r>
            <a:r>
              <a:rPr lang="en-US" sz="2400" b="1" dirty="0" smtClean="0">
                <a:latin typeface="Calibri" pitchFamily="34" charset="0"/>
                <a:cs typeface="Calibri" pitchFamily="34" charset="0"/>
              </a:rPr>
              <a:t> homicides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madison east end map"/>
          <p:cNvPicPr>
            <a:picLocks noChangeAspect="1" noChangeArrowheads="1"/>
          </p:cNvPicPr>
          <p:nvPr/>
        </p:nvPicPr>
        <p:blipFill>
          <a:blip r:embed="rId3" cstate="print"/>
          <a:srcRect/>
          <a:stretch>
            <a:fillRect/>
          </a:stretch>
        </p:blipFill>
        <p:spPr bwMode="auto">
          <a:xfrm>
            <a:off x="-457200" y="-457200"/>
            <a:ext cx="10058400" cy="777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3614738" y="2662238"/>
            <a:ext cx="9144000" cy="0"/>
          </a:xfrm>
          <a:prstGeom prst="rect">
            <a:avLst/>
          </a:prstGeom>
          <a:noFill/>
          <a:ln w="9525">
            <a:noFill/>
            <a:miter lim="800000"/>
            <a:headEnd/>
            <a:tailEnd/>
          </a:ln>
        </p:spPr>
        <p:txBody>
          <a:bodyPr>
            <a:spAutoFit/>
          </a:bodyPr>
          <a:lstStyle/>
          <a:p>
            <a:pPr algn="l"/>
            <a:endParaRPr lang="en-US"/>
          </a:p>
        </p:txBody>
      </p:sp>
      <p:pic>
        <p:nvPicPr>
          <p:cNvPr id="17412" name="Picture 4" descr="Safe streets preparing for march"/>
          <p:cNvPicPr>
            <a:picLocks noChangeAspect="1" noChangeArrowheads="1"/>
          </p:cNvPicPr>
          <p:nvPr/>
        </p:nvPicPr>
        <p:blipFill>
          <a:blip r:embed="rId3" cstate="print"/>
          <a:srcRect/>
          <a:stretch>
            <a:fillRect/>
          </a:stretch>
        </p:blipFill>
        <p:spPr bwMode="auto">
          <a:xfrm>
            <a:off x="4495800" y="2133600"/>
            <a:ext cx="4343400" cy="4194175"/>
          </a:xfrm>
          <a:prstGeom prst="rect">
            <a:avLst/>
          </a:prstGeom>
          <a:noFill/>
          <a:ln w="57150">
            <a:solidFill>
              <a:srgbClr val="000000"/>
            </a:solidFill>
            <a:miter lim="800000"/>
            <a:headEnd/>
            <a:tailEnd/>
          </a:ln>
        </p:spPr>
      </p:pic>
      <p:pic>
        <p:nvPicPr>
          <p:cNvPr id="17414" name="Picture 7" descr="Safe Steets Square logo"/>
          <p:cNvPicPr>
            <a:picLocks noChangeAspect="1" noChangeArrowheads="1"/>
          </p:cNvPicPr>
          <p:nvPr/>
        </p:nvPicPr>
        <p:blipFill>
          <a:blip r:embed="rId4" cstate="print"/>
          <a:srcRect/>
          <a:stretch>
            <a:fillRect/>
          </a:stretch>
        </p:blipFill>
        <p:spPr bwMode="auto">
          <a:xfrm>
            <a:off x="304800" y="228600"/>
            <a:ext cx="2114550" cy="2362200"/>
          </a:xfrm>
          <a:prstGeom prst="rect">
            <a:avLst/>
          </a:prstGeom>
          <a:noFill/>
          <a:ln w="9525">
            <a:noFill/>
            <a:miter lim="800000"/>
            <a:headEnd/>
            <a:tailEnd/>
          </a:ln>
        </p:spPr>
      </p:pic>
      <p:sp>
        <p:nvSpPr>
          <p:cNvPr id="7" name="Title 6"/>
          <p:cNvSpPr>
            <a:spLocks noGrp="1"/>
          </p:cNvSpPr>
          <p:nvPr>
            <p:ph type="title"/>
          </p:nvPr>
        </p:nvSpPr>
        <p:spPr>
          <a:xfrm>
            <a:off x="2286000" y="381000"/>
            <a:ext cx="6934200" cy="1371600"/>
          </a:xfrm>
        </p:spPr>
        <p:txBody>
          <a:bodyPr/>
          <a:lstStyle/>
          <a:p>
            <a:pPr>
              <a:spcBef>
                <a:spcPts val="1920"/>
              </a:spcBef>
            </a:pPr>
            <a:r>
              <a:rPr lang="en-US" sz="3200" b="1" dirty="0" smtClean="0">
                <a:latin typeface="Calibri" pitchFamily="34" charset="0"/>
                <a:cs typeface="Calibri" pitchFamily="34" charset="0"/>
              </a:rPr>
              <a:t>Safe Streets </a:t>
            </a:r>
            <a:r>
              <a:rPr lang="en-US" sz="3200" b="1" dirty="0" smtClean="0">
                <a:solidFill>
                  <a:srgbClr val="FF3300"/>
                </a:solidFill>
                <a:latin typeface="Calibri" pitchFamily="34" charset="0"/>
                <a:cs typeface="Calibri" pitchFamily="34" charset="0"/>
              </a:rPr>
              <a:t>Cherry Hill</a:t>
            </a:r>
            <a:r>
              <a:rPr lang="en-US" sz="3200" b="1" dirty="0" smtClean="0">
                <a:latin typeface="Calibri" pitchFamily="34" charset="0"/>
                <a:cs typeface="Calibri" pitchFamily="34" charset="0"/>
              </a:rPr>
              <a:t> – </a:t>
            </a:r>
            <a:br>
              <a:rPr lang="en-US" sz="3200" b="1" dirty="0" smtClean="0">
                <a:latin typeface="Calibri" pitchFamily="34" charset="0"/>
                <a:cs typeface="Calibri" pitchFamily="34" charset="0"/>
              </a:rPr>
            </a:br>
            <a:r>
              <a:rPr lang="en-US" sz="1600" b="1" dirty="0" smtClean="0">
                <a:latin typeface="Calibri" pitchFamily="34" charset="0"/>
                <a:cs typeface="Calibri" pitchFamily="34" charset="0"/>
              </a:rPr>
              <a:t/>
            </a:r>
            <a:br>
              <a:rPr lang="en-US" sz="1600" b="1" dirty="0" smtClean="0">
                <a:latin typeface="Calibri" pitchFamily="34" charset="0"/>
                <a:cs typeface="Calibri" pitchFamily="34" charset="0"/>
              </a:rPr>
            </a:br>
            <a:r>
              <a:rPr lang="en-US" sz="3200" b="1" dirty="0" smtClean="0">
                <a:latin typeface="Calibri" pitchFamily="34" charset="0"/>
                <a:cs typeface="Calibri" pitchFamily="34" charset="0"/>
              </a:rPr>
              <a:t>Family Health Centers of Baltimore</a:t>
            </a:r>
            <a:endParaRPr lang="en-US" sz="3200" b="1" dirty="0">
              <a:latin typeface="Calibri" pitchFamily="34" charset="0"/>
              <a:cs typeface="Calibri" pitchFamily="34" charset="0"/>
            </a:endParaRPr>
          </a:p>
        </p:txBody>
      </p:sp>
      <p:sp>
        <p:nvSpPr>
          <p:cNvPr id="8" name="Content Placeholder 7"/>
          <p:cNvSpPr>
            <a:spLocks noGrp="1"/>
          </p:cNvSpPr>
          <p:nvPr>
            <p:ph sz="half" idx="1"/>
          </p:nvPr>
        </p:nvSpPr>
        <p:spPr>
          <a:xfrm>
            <a:off x="304800" y="2819400"/>
            <a:ext cx="4114800" cy="3810000"/>
          </a:xfrm>
        </p:spPr>
        <p:txBody>
          <a:bodyPr/>
          <a:lstStyle/>
          <a:p>
            <a:pPr marL="287338" indent="-287338">
              <a:spcBef>
                <a:spcPct val="0"/>
              </a:spcBef>
              <a:spcAft>
                <a:spcPct val="20000"/>
              </a:spcAft>
            </a:pPr>
            <a:r>
              <a:rPr lang="en-US" sz="2400" dirty="0" smtClean="0">
                <a:latin typeface="Calibri" pitchFamily="34" charset="0"/>
                <a:cs typeface="Calibri" pitchFamily="34" charset="0"/>
              </a:rPr>
              <a:t>Extremely isolated area</a:t>
            </a:r>
          </a:p>
          <a:p>
            <a:pPr marL="287338" indent="-287338">
              <a:spcBef>
                <a:spcPct val="0"/>
              </a:spcBef>
              <a:spcAft>
                <a:spcPct val="20000"/>
              </a:spcAft>
            </a:pPr>
            <a:r>
              <a:rPr lang="en-US" sz="2400" dirty="0" smtClean="0">
                <a:latin typeface="Calibri" pitchFamily="34" charset="0"/>
                <a:cs typeface="Calibri" pitchFamily="34" charset="0"/>
              </a:rPr>
              <a:t>Historic  gang feud</a:t>
            </a:r>
          </a:p>
          <a:p>
            <a:pPr marL="287338" indent="-287338">
              <a:spcBef>
                <a:spcPct val="0"/>
              </a:spcBef>
              <a:spcAft>
                <a:spcPct val="20000"/>
              </a:spcAft>
            </a:pPr>
            <a:r>
              <a:rPr lang="en-US" sz="2400" dirty="0" smtClean="0">
                <a:latin typeface="Calibri" pitchFamily="34" charset="0"/>
                <a:cs typeface="Calibri" pitchFamily="34" charset="0"/>
              </a:rPr>
              <a:t>Success based on community    partnerships</a:t>
            </a:r>
          </a:p>
          <a:p>
            <a:pPr marL="287338" indent="-287338">
              <a:spcBef>
                <a:spcPct val="0"/>
              </a:spcBef>
              <a:spcAft>
                <a:spcPct val="20000"/>
              </a:spcAft>
            </a:pPr>
            <a:r>
              <a:rPr lang="en-US" sz="2400" dirty="0" smtClean="0">
                <a:latin typeface="Calibri" pitchFamily="34" charset="0"/>
                <a:cs typeface="Calibri" pitchFamily="34" charset="0"/>
              </a:rPr>
              <a:t>Evaluation results show a approximately 56% decrease in homicide incidents and 34% decrease in NFS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herry Hill Map"/>
          <p:cNvPicPr>
            <a:picLocks noChangeAspect="1" noChangeArrowheads="1"/>
          </p:cNvPicPr>
          <p:nvPr/>
        </p:nvPicPr>
        <p:blipFill>
          <a:blip r:embed="rId3" cstate="print"/>
          <a:srcRect/>
          <a:stretch>
            <a:fillRect/>
          </a:stretch>
        </p:blipFill>
        <p:spPr bwMode="auto">
          <a:xfrm>
            <a:off x="-457200" y="-457200"/>
            <a:ext cx="10058400" cy="777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6" descr="Challenges sign"/>
          <p:cNvPicPr>
            <a:picLocks noChangeAspect="1" noChangeArrowheads="1"/>
          </p:cNvPicPr>
          <p:nvPr/>
        </p:nvPicPr>
        <p:blipFill>
          <a:blip r:embed="rId3" cstate="print"/>
          <a:srcRect/>
          <a:stretch>
            <a:fillRect/>
          </a:stretch>
        </p:blipFill>
        <p:spPr bwMode="auto">
          <a:xfrm>
            <a:off x="990600" y="457200"/>
            <a:ext cx="7165975" cy="4714875"/>
          </a:xfrm>
          <a:prstGeom prst="rect">
            <a:avLst/>
          </a:prstGeom>
          <a:noFill/>
          <a:ln w="57150">
            <a:solidFill>
              <a:schemeClr val="tx1"/>
            </a:solidFill>
            <a:miter lim="800000"/>
            <a:headEnd/>
            <a:tailEnd/>
          </a:ln>
        </p:spPr>
      </p:pic>
      <p:sp>
        <p:nvSpPr>
          <p:cNvPr id="4" name="Title 3"/>
          <p:cNvSpPr>
            <a:spLocks noGrp="1"/>
          </p:cNvSpPr>
          <p:nvPr>
            <p:ph type="title"/>
          </p:nvPr>
        </p:nvSpPr>
        <p:spPr>
          <a:xfrm>
            <a:off x="1905000" y="5486400"/>
            <a:ext cx="5562600" cy="381000"/>
          </a:xfrm>
        </p:spPr>
        <p:txBody>
          <a:bodyPr/>
          <a:lstStyle/>
          <a:p>
            <a:r>
              <a:rPr lang="en-US" sz="2800" b="1" dirty="0" smtClean="0">
                <a:solidFill>
                  <a:srgbClr val="FF3300"/>
                </a:solidFill>
                <a:latin typeface="Calibri" pitchFamily="34" charset="0"/>
                <a:cs typeface="Calibri" pitchFamily="34" charset="0"/>
              </a:rPr>
              <a:t>CHALLENGES OF IMPLEMENTATION</a:t>
            </a:r>
            <a:endParaRPr lang="en-US" sz="28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0" y="1524000"/>
            <a:ext cx="7315200" cy="3276600"/>
          </a:xfrm>
        </p:spPr>
        <p:txBody>
          <a:bodyPr/>
          <a:lstStyle/>
          <a:p>
            <a:pPr>
              <a:spcBef>
                <a:spcPts val="1920"/>
              </a:spcBef>
            </a:pPr>
            <a:r>
              <a:rPr lang="en-US" sz="3200" b="1" dirty="0" smtClean="0">
                <a:latin typeface="Calibri" pitchFamily="34" charset="0"/>
                <a:cs typeface="Calibri" pitchFamily="34" charset="0"/>
              </a:rPr>
              <a:t>City Agency = Political Pressure</a:t>
            </a:r>
            <a:br>
              <a:rPr lang="en-US" sz="3200" b="1" dirty="0" smtClean="0">
                <a:latin typeface="Calibri" pitchFamily="34" charset="0"/>
                <a:cs typeface="Calibri" pitchFamily="34" charset="0"/>
              </a:rPr>
            </a:br>
            <a:r>
              <a:rPr lang="en-US" sz="1500" b="1" dirty="0" smtClean="0">
                <a:latin typeface="Calibri" pitchFamily="34" charset="0"/>
                <a:cs typeface="Calibri" pitchFamily="34" charset="0"/>
              </a:rPr>
              <a:t/>
            </a:r>
            <a:br>
              <a:rPr lang="en-US" sz="1500" b="1" dirty="0" smtClean="0">
                <a:latin typeface="Calibri" pitchFamily="34" charset="0"/>
                <a:cs typeface="Calibri" pitchFamily="34" charset="0"/>
              </a:rPr>
            </a:br>
            <a:r>
              <a:rPr lang="en-US" sz="3200" b="1" dirty="0" smtClean="0">
                <a:latin typeface="Calibri" pitchFamily="34" charset="0"/>
                <a:cs typeface="Calibri" pitchFamily="34" charset="0"/>
              </a:rPr>
              <a:t>+</a:t>
            </a:r>
            <a:br>
              <a:rPr lang="en-US" sz="3200" b="1" dirty="0" smtClean="0">
                <a:latin typeface="Calibri" pitchFamily="34" charset="0"/>
                <a:cs typeface="Calibri" pitchFamily="34" charset="0"/>
              </a:rPr>
            </a:br>
            <a:r>
              <a:rPr lang="en-US" sz="1400" b="1" dirty="0" smtClean="0">
                <a:latin typeface="Calibri" pitchFamily="34" charset="0"/>
                <a:cs typeface="Calibri" pitchFamily="34" charset="0"/>
              </a:rPr>
              <a:t/>
            </a:r>
            <a:br>
              <a:rPr lang="en-US" sz="1400" b="1" dirty="0" smtClean="0">
                <a:latin typeface="Calibri" pitchFamily="34" charset="0"/>
                <a:cs typeface="Calibri" pitchFamily="34" charset="0"/>
              </a:rPr>
            </a:br>
            <a:r>
              <a:rPr lang="en-US" sz="3200" b="1" dirty="0" smtClean="0">
                <a:latin typeface="Calibri" pitchFamily="34" charset="0"/>
                <a:cs typeface="Calibri" pitchFamily="34" charset="0"/>
              </a:rPr>
              <a:t>You don’t share information with the police?!?!</a:t>
            </a:r>
            <a:endParaRPr lang="en-US" sz="3200" b="1" dirty="0">
              <a:latin typeface="Calibri" pitchFamily="34" charset="0"/>
              <a:cs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Wrong Way Sign"/>
          <p:cNvPicPr>
            <a:picLocks noChangeAspect="1" noChangeArrowheads="1"/>
          </p:cNvPicPr>
          <p:nvPr/>
        </p:nvPicPr>
        <p:blipFill>
          <a:blip r:embed="rId2" cstate="print"/>
          <a:srcRect/>
          <a:stretch>
            <a:fillRect/>
          </a:stretch>
        </p:blipFill>
        <p:spPr bwMode="auto">
          <a:xfrm>
            <a:off x="1600200" y="533400"/>
            <a:ext cx="6000750" cy="4057650"/>
          </a:xfrm>
          <a:prstGeom prst="rect">
            <a:avLst/>
          </a:prstGeom>
          <a:noFill/>
          <a:ln w="57150">
            <a:solidFill>
              <a:schemeClr val="tx1"/>
            </a:solidFill>
            <a:miter lim="800000"/>
            <a:headEnd/>
            <a:tailEnd/>
          </a:ln>
        </p:spPr>
      </p:pic>
      <p:sp>
        <p:nvSpPr>
          <p:cNvPr id="4" name="Title 3"/>
          <p:cNvSpPr>
            <a:spLocks noGrp="1"/>
          </p:cNvSpPr>
          <p:nvPr>
            <p:ph type="title"/>
          </p:nvPr>
        </p:nvSpPr>
        <p:spPr>
          <a:xfrm>
            <a:off x="3200400" y="5181600"/>
            <a:ext cx="5943600" cy="914400"/>
          </a:xfrm>
        </p:spPr>
        <p:txBody>
          <a:bodyPr/>
          <a:lstStyle/>
          <a:p>
            <a:pPr algn="l"/>
            <a:r>
              <a:rPr lang="en-US" sz="3200" dirty="0" smtClean="0">
                <a:latin typeface="Calibri" pitchFamily="34" charset="0"/>
                <a:cs typeface="Calibri" pitchFamily="34" charset="0"/>
              </a:rPr>
              <a:t>The </a:t>
            </a:r>
            <a:r>
              <a:rPr lang="en-US" sz="3200" b="1" dirty="0" smtClean="0">
                <a:solidFill>
                  <a:srgbClr val="FF3300"/>
                </a:solidFill>
                <a:latin typeface="Calibri" pitchFamily="34" charset="0"/>
                <a:cs typeface="Calibri" pitchFamily="34" charset="0"/>
              </a:rPr>
              <a:t>WRONG</a:t>
            </a:r>
            <a:r>
              <a:rPr lang="en-US" sz="3200" dirty="0" smtClean="0">
                <a:latin typeface="Calibri" pitchFamily="34" charset="0"/>
                <a:cs typeface="Calibri" pitchFamily="34" charset="0"/>
              </a:rPr>
              <a:t> community partner</a:t>
            </a:r>
            <a:endParaRPr lang="en-US" sz="3200" dirty="0">
              <a:latin typeface="Calibri" pitchFamily="34" charset="0"/>
              <a:cs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2743200"/>
            <a:ext cx="7772400" cy="457200"/>
          </a:xfrm>
        </p:spPr>
        <p:txBody>
          <a:bodyPr/>
          <a:lstStyle/>
          <a:p>
            <a:pPr algn="l"/>
            <a:r>
              <a:rPr lang="en-US" sz="3200" b="1" dirty="0" smtClean="0">
                <a:latin typeface="Calibri" pitchFamily="34" charset="0"/>
                <a:cs typeface="Calibri" pitchFamily="34" charset="0"/>
              </a:rPr>
              <a:t>3 contiguous sites – Don’t try at this at home</a:t>
            </a:r>
            <a:endParaRPr lang="en-US" sz="3200" b="1" dirty="0">
              <a:latin typeface="Calibri" pitchFamily="34" charset="0"/>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620000" cy="914400"/>
          </a:xfrm>
        </p:spPr>
        <p:txBody>
          <a:bodyPr/>
          <a:lstStyle/>
          <a:p>
            <a:pPr eaLnBrk="1" hangingPunct="1"/>
            <a:r>
              <a:rPr lang="en-US" dirty="0" smtClean="0">
                <a:latin typeface="Calibri" pitchFamily="34" charset="0"/>
              </a:rPr>
              <a:t>Baltimore, </a:t>
            </a:r>
            <a:r>
              <a:rPr lang="en-US" dirty="0" smtClean="0">
                <a:solidFill>
                  <a:srgbClr val="FF3300"/>
                </a:solidFill>
                <a:latin typeface="Calibri" pitchFamily="34" charset="0"/>
              </a:rPr>
              <a:t>Maryland</a:t>
            </a:r>
          </a:p>
        </p:txBody>
      </p:sp>
      <p:sp>
        <p:nvSpPr>
          <p:cNvPr id="8195" name="Rectangle 4"/>
          <p:cNvSpPr>
            <a:spLocks noGrp="1" noChangeArrowheads="1"/>
          </p:cNvSpPr>
          <p:nvPr>
            <p:ph type="body" sz="half" idx="2"/>
          </p:nvPr>
        </p:nvSpPr>
        <p:spPr>
          <a:xfrm>
            <a:off x="228600" y="4038600"/>
            <a:ext cx="8610600" cy="1371600"/>
          </a:xfrm>
        </p:spPr>
        <p:txBody>
          <a:bodyPr/>
          <a:lstStyle/>
          <a:p>
            <a:pPr eaLnBrk="1" hangingPunct="1">
              <a:lnSpc>
                <a:spcPct val="90000"/>
              </a:lnSpc>
              <a:buFont typeface="Wingdings" pitchFamily="2" charset="2"/>
              <a:buChar char="v"/>
            </a:pPr>
            <a:r>
              <a:rPr lang="en-US" sz="2400" dirty="0" smtClean="0">
                <a:latin typeface="Calibri" pitchFamily="34" charset="0"/>
                <a:cs typeface="Times New Roman" pitchFamily="18" charset="0"/>
              </a:rPr>
              <a:t>Where the leading cause of death among Baltimore City residents aged 15-24 years is </a:t>
            </a:r>
            <a:r>
              <a:rPr lang="en-US" sz="2400" b="1" dirty="0" smtClean="0">
                <a:solidFill>
                  <a:srgbClr val="FF3300"/>
                </a:solidFill>
                <a:latin typeface="Calibri" pitchFamily="34" charset="0"/>
                <a:cs typeface="Times New Roman" pitchFamily="18" charset="0"/>
              </a:rPr>
              <a:t>homicide</a:t>
            </a:r>
          </a:p>
          <a:p>
            <a:pPr eaLnBrk="1" hangingPunct="1">
              <a:lnSpc>
                <a:spcPct val="90000"/>
              </a:lnSpc>
              <a:buFont typeface="Wingdings" pitchFamily="2" charset="2"/>
              <a:buChar char="v"/>
            </a:pPr>
            <a:r>
              <a:rPr lang="en-US" sz="2400" dirty="0" smtClean="0">
                <a:latin typeface="Calibri" pitchFamily="34" charset="0"/>
                <a:cs typeface="Times New Roman" pitchFamily="18" charset="0"/>
              </a:rPr>
              <a:t>Where 30% of children grow up in poverty</a:t>
            </a:r>
          </a:p>
          <a:p>
            <a:pPr eaLnBrk="1" hangingPunct="1">
              <a:lnSpc>
                <a:spcPct val="90000"/>
              </a:lnSpc>
              <a:buFont typeface="Wingdings" pitchFamily="2" charset="2"/>
              <a:buChar char="v"/>
            </a:pPr>
            <a:r>
              <a:rPr lang="en-US" sz="2400" dirty="0" smtClean="0">
                <a:latin typeface="Calibri" pitchFamily="34" charset="0"/>
                <a:cs typeface="Times New Roman" pitchFamily="18" charset="0"/>
              </a:rPr>
              <a:t>Where many youth don’t believe they’ll live to be 25, and if they do for some it will be behind bars</a:t>
            </a:r>
          </a:p>
          <a:p>
            <a:pPr eaLnBrk="1" hangingPunct="1">
              <a:lnSpc>
                <a:spcPct val="90000"/>
              </a:lnSpc>
              <a:buFont typeface="Wingdings" pitchFamily="2" charset="2"/>
              <a:buChar char="v"/>
            </a:pPr>
            <a:r>
              <a:rPr lang="en-US" sz="2400" dirty="0" smtClean="0">
                <a:latin typeface="Calibri" pitchFamily="34" charset="0"/>
                <a:cs typeface="Times New Roman" pitchFamily="18" charset="0"/>
              </a:rPr>
              <a:t>Where the juvenile homicide rate is 8.4 times higher than the national rate </a:t>
            </a:r>
          </a:p>
        </p:txBody>
      </p:sp>
      <p:pic>
        <p:nvPicPr>
          <p:cNvPr id="3077" name="Picture 5" descr="Vigil"/>
          <p:cNvPicPr preferRelativeResize="0">
            <a:picLocks noChangeArrowheads="1"/>
          </p:cNvPicPr>
          <p:nvPr/>
        </p:nvPicPr>
        <p:blipFill>
          <a:blip r:embed="rId3" cstate="print"/>
          <a:srcRect/>
          <a:stretch>
            <a:fillRect/>
          </a:stretch>
        </p:blipFill>
        <p:spPr bwMode="auto">
          <a:xfrm>
            <a:off x="533400" y="1371600"/>
            <a:ext cx="2438400" cy="2286000"/>
          </a:xfrm>
          <a:prstGeom prst="rect">
            <a:avLst/>
          </a:prstGeom>
          <a:noFill/>
          <a:ln w="9525">
            <a:noFill/>
            <a:miter lim="800000"/>
            <a:headEnd/>
            <a:tailEnd/>
          </a:ln>
        </p:spPr>
      </p:pic>
      <p:pic>
        <p:nvPicPr>
          <p:cNvPr id="3078" name="Picture 6" descr="Graffitti"/>
          <p:cNvPicPr>
            <a:picLocks noChangeAspect="1" noChangeArrowheads="1"/>
          </p:cNvPicPr>
          <p:nvPr/>
        </p:nvPicPr>
        <p:blipFill>
          <a:blip r:embed="rId4" cstate="print"/>
          <a:srcRect/>
          <a:stretch>
            <a:fillRect/>
          </a:stretch>
        </p:blipFill>
        <p:spPr bwMode="auto">
          <a:xfrm>
            <a:off x="2667000" y="1371600"/>
            <a:ext cx="3505200" cy="2286000"/>
          </a:xfrm>
          <a:prstGeom prst="rect">
            <a:avLst/>
          </a:prstGeom>
          <a:noFill/>
          <a:ln w="9525">
            <a:noFill/>
            <a:miter lim="800000"/>
            <a:headEnd/>
            <a:tailEnd/>
          </a:ln>
        </p:spPr>
      </p:pic>
      <p:pic>
        <p:nvPicPr>
          <p:cNvPr id="3079" name="Picture 7" descr="The 2o Wire"/>
          <p:cNvPicPr preferRelativeResize="0">
            <a:picLocks noChangeArrowheads="1"/>
          </p:cNvPicPr>
          <p:nvPr/>
        </p:nvPicPr>
        <p:blipFill>
          <a:blip r:embed="rId5" cstate="print"/>
          <a:srcRect/>
          <a:stretch>
            <a:fillRect/>
          </a:stretch>
        </p:blipFill>
        <p:spPr bwMode="auto">
          <a:xfrm>
            <a:off x="6096000" y="1371600"/>
            <a:ext cx="22860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0-#ppt_w/2"/>
                                          </p:val>
                                        </p:tav>
                                        <p:tav tm="100000">
                                          <p:val>
                                            <p:strVal val="#ppt_x"/>
                                          </p:val>
                                        </p:tav>
                                      </p:tavLst>
                                    </p:anim>
                                    <p:anim calcmode="lin" valueType="num">
                                      <p:cBhvr additive="base">
                                        <p:cTn id="8"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079"/>
                                        </p:tgtEl>
                                        <p:attrNameLst>
                                          <p:attrName>style.visibility</p:attrName>
                                        </p:attrNameLst>
                                      </p:cBhvr>
                                      <p:to>
                                        <p:strVal val="visible"/>
                                      </p:to>
                                    </p:set>
                                    <p:anim calcmode="lin" valueType="num">
                                      <p:cBhvr additive="base">
                                        <p:cTn id="19" dur="500" fill="hold"/>
                                        <p:tgtEl>
                                          <p:spTgt spid="3079"/>
                                        </p:tgtEl>
                                        <p:attrNameLst>
                                          <p:attrName>ppt_x</p:attrName>
                                        </p:attrNameLst>
                                      </p:cBhvr>
                                      <p:tavLst>
                                        <p:tav tm="0">
                                          <p:val>
                                            <p:strVal val="1+#ppt_w/2"/>
                                          </p:val>
                                        </p:tav>
                                        <p:tav tm="100000">
                                          <p:val>
                                            <p:strVal val="#ppt_x"/>
                                          </p:val>
                                        </p:tav>
                                      </p:tavLst>
                                    </p:anim>
                                    <p:anim calcmode="lin" valueType="num">
                                      <p:cBhvr additive="base">
                                        <p:cTn id="20" dur="500" fill="hold"/>
                                        <p:tgtEl>
                                          <p:spTgt spid="30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050" descr="Success sign"/>
          <p:cNvPicPr>
            <a:picLocks noChangeAspect="1" noChangeArrowheads="1"/>
          </p:cNvPicPr>
          <p:nvPr/>
        </p:nvPicPr>
        <p:blipFill>
          <a:blip r:embed="rId2" cstate="print"/>
          <a:srcRect/>
          <a:stretch>
            <a:fillRect/>
          </a:stretch>
        </p:blipFill>
        <p:spPr bwMode="auto">
          <a:xfrm>
            <a:off x="533400" y="1143000"/>
            <a:ext cx="8223250" cy="4268788"/>
          </a:xfrm>
          <a:prstGeom prst="rect">
            <a:avLst/>
          </a:prstGeom>
          <a:noFill/>
          <a:ln w="57150">
            <a:solidFill>
              <a:schemeClr val="tx1"/>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304800" y="1600200"/>
            <a:ext cx="8001000" cy="5619750"/>
          </a:xfrm>
          <a:prstGeom prst="rect">
            <a:avLst/>
          </a:prstGeom>
          <a:noFill/>
          <a:ln w="9525">
            <a:noFill/>
            <a:miter lim="800000"/>
            <a:headEnd/>
            <a:tailEnd/>
          </a:ln>
        </p:spPr>
        <p:txBody>
          <a:bodyPr>
            <a:spAutoFit/>
          </a:bodyPr>
          <a:lstStyle/>
          <a:p>
            <a:pPr algn="l"/>
            <a:r>
              <a:rPr lang="en-US" sz="2800" dirty="0" smtClean="0">
                <a:solidFill>
                  <a:srgbClr val="FF3300"/>
                </a:solidFill>
              </a:rPr>
              <a:t>Safe Streets - Cherry Hill</a:t>
            </a:r>
            <a:r>
              <a:rPr lang="en-US" sz="2800" b="0" i="1" dirty="0" smtClean="0">
                <a:solidFill>
                  <a:srgbClr val="000000"/>
                </a:solidFill>
              </a:rPr>
              <a:t> </a:t>
            </a:r>
            <a:r>
              <a:rPr lang="en-US" sz="2800" b="0" dirty="0" smtClean="0">
                <a:solidFill>
                  <a:srgbClr val="000000"/>
                </a:solidFill>
              </a:rPr>
              <a:t>was associated with statistically significant reductions of </a:t>
            </a:r>
            <a:r>
              <a:rPr lang="en-US" sz="2800" dirty="0" smtClean="0">
                <a:solidFill>
                  <a:srgbClr val="000000"/>
                </a:solidFill>
              </a:rPr>
              <a:t>56%</a:t>
            </a:r>
            <a:r>
              <a:rPr lang="en-US" sz="2800" b="0" dirty="0" smtClean="0">
                <a:solidFill>
                  <a:srgbClr val="000000"/>
                </a:solidFill>
              </a:rPr>
              <a:t> in homicide incidents and </a:t>
            </a:r>
            <a:r>
              <a:rPr lang="en-US" sz="2800" dirty="0" smtClean="0">
                <a:solidFill>
                  <a:srgbClr val="000000"/>
                </a:solidFill>
              </a:rPr>
              <a:t>34%</a:t>
            </a:r>
            <a:r>
              <a:rPr lang="en-US" sz="2800" b="0" dirty="0" smtClean="0">
                <a:solidFill>
                  <a:srgbClr val="000000"/>
                </a:solidFill>
              </a:rPr>
              <a:t> in nonfatal shootings</a:t>
            </a:r>
            <a:r>
              <a:rPr lang="en-US" sz="2200" b="0" dirty="0" smtClean="0">
                <a:solidFill>
                  <a:srgbClr val="000000"/>
                </a:solidFill>
              </a:rPr>
              <a:t> </a:t>
            </a:r>
          </a:p>
          <a:p>
            <a:pPr algn="l"/>
            <a:endParaRPr lang="en-US" sz="900" dirty="0" smtClean="0">
              <a:solidFill>
                <a:srgbClr val="FF3300"/>
              </a:solidFill>
            </a:endParaRPr>
          </a:p>
          <a:p>
            <a:pPr algn="l"/>
            <a:r>
              <a:rPr lang="en-US" sz="2800" dirty="0" smtClean="0">
                <a:solidFill>
                  <a:srgbClr val="FF3300"/>
                </a:solidFill>
              </a:rPr>
              <a:t>Safe Streets - East</a:t>
            </a:r>
            <a:r>
              <a:rPr lang="en-US" sz="2800" b="0" dirty="0" smtClean="0">
                <a:cs typeface="Times New Roman" pitchFamily="18" charset="0"/>
              </a:rPr>
              <a:t> did not experience a homicide during the first </a:t>
            </a:r>
            <a:r>
              <a:rPr lang="en-US" sz="2800" dirty="0" smtClean="0">
                <a:cs typeface="Times New Roman" pitchFamily="18" charset="0"/>
              </a:rPr>
              <a:t>23</a:t>
            </a:r>
            <a:r>
              <a:rPr lang="en-US" sz="2800" b="0" dirty="0" smtClean="0">
                <a:cs typeface="Times New Roman" pitchFamily="18" charset="0"/>
              </a:rPr>
              <a:t> months of program implementation.  After pilot of three sites ended, in the initial post homicides were </a:t>
            </a:r>
            <a:r>
              <a:rPr lang="en-US" sz="2800" dirty="0" smtClean="0">
                <a:cs typeface="Times New Roman" pitchFamily="18" charset="0"/>
              </a:rPr>
              <a:t>53%</a:t>
            </a:r>
            <a:r>
              <a:rPr lang="en-US" sz="2800" b="0" dirty="0" smtClean="0">
                <a:cs typeface="Times New Roman" pitchFamily="18" charset="0"/>
              </a:rPr>
              <a:t> lower than would have been expected without the intervention</a:t>
            </a:r>
          </a:p>
          <a:p>
            <a:pPr algn="l"/>
            <a:endParaRPr lang="en-US" sz="2800" b="0" dirty="0" smtClean="0">
              <a:cs typeface="Times New Roman" pitchFamily="18" charset="0"/>
            </a:endParaRPr>
          </a:p>
          <a:p>
            <a:pPr algn="l"/>
            <a:endParaRPr lang="en-US" sz="2200" b="0" dirty="0" smtClean="0">
              <a:cs typeface="Times New Roman" pitchFamily="18" charset="0"/>
            </a:endParaRPr>
          </a:p>
          <a:p>
            <a:pPr algn="l"/>
            <a:endParaRPr lang="en-US" b="0" dirty="0">
              <a:cs typeface="Times New Roman" pitchFamily="18" charset="0"/>
            </a:endParaRPr>
          </a:p>
        </p:txBody>
      </p:sp>
      <p:sp>
        <p:nvSpPr>
          <p:cNvPr id="5" name="Title 4"/>
          <p:cNvSpPr>
            <a:spLocks noGrp="1"/>
          </p:cNvSpPr>
          <p:nvPr>
            <p:ph type="title"/>
          </p:nvPr>
        </p:nvSpPr>
        <p:spPr>
          <a:xfrm>
            <a:off x="685800" y="0"/>
            <a:ext cx="7772400" cy="1143000"/>
          </a:xfrm>
        </p:spPr>
        <p:txBody>
          <a:bodyPr/>
          <a:lstStyle/>
          <a:p>
            <a:r>
              <a:rPr lang="en-US" sz="3200" b="1" dirty="0" smtClean="0">
                <a:latin typeface="Calibri" pitchFamily="34" charset="0"/>
                <a:cs typeface="Calibri" pitchFamily="34" charset="0"/>
              </a:rPr>
              <a:t>Evaluation Results</a:t>
            </a:r>
            <a:endParaRPr lang="en-US" sz="3200" b="1" dirty="0">
              <a:latin typeface="Calibri" pitchFamily="34" charset="0"/>
              <a:cs typeface="Calibri" pitchFamily="34" charset="0"/>
            </a:endParaRPr>
          </a:p>
        </p:txBody>
      </p:sp>
      <p:sp>
        <p:nvSpPr>
          <p:cNvPr id="6" name="Content Placeholder 5"/>
          <p:cNvSpPr>
            <a:spLocks noGrp="1"/>
          </p:cNvSpPr>
          <p:nvPr>
            <p:ph sz="half" idx="1"/>
          </p:nvPr>
        </p:nvSpPr>
        <p:spPr>
          <a:xfrm>
            <a:off x="381000" y="914400"/>
            <a:ext cx="3810000" cy="4114800"/>
          </a:xfrm>
        </p:spPr>
        <p:txBody>
          <a:bodyPr/>
          <a:lstStyle/>
          <a:p>
            <a:pPr>
              <a:buNone/>
            </a:pPr>
            <a:r>
              <a:rPr lang="en-US" u="sng" dirty="0" smtClean="0">
                <a:latin typeface="Calibri" pitchFamily="34" charset="0"/>
                <a:cs typeface="Calibri" pitchFamily="34" charset="0"/>
              </a:rPr>
              <a:t>Key findings:</a:t>
            </a:r>
          </a:p>
          <a:p>
            <a:pPr rtl="0" fontAlgn="base">
              <a:buNone/>
            </a:pPr>
            <a:r>
              <a:rPr lang="en-US" sz="100" b="1" dirty="0" smtClean="0">
                <a:solidFill>
                  <a:schemeClr val="bg1"/>
                </a:solidFill>
                <a:latin typeface="+mn-lt"/>
                <a:ea typeface="+mn-ea"/>
                <a:cs typeface="+mn-cs"/>
              </a:rPr>
              <a:t>Safe Streets - Cherry Hill</a:t>
            </a:r>
            <a:r>
              <a:rPr lang="en-US" sz="100" b="0" i="1" dirty="0" smtClean="0">
                <a:solidFill>
                  <a:schemeClr val="bg1"/>
                </a:solidFill>
                <a:latin typeface="+mn-lt"/>
                <a:ea typeface="+mn-ea"/>
                <a:cs typeface="+mn-cs"/>
              </a:rPr>
              <a:t> </a:t>
            </a:r>
            <a:r>
              <a:rPr lang="en-US" sz="100" b="0" dirty="0" smtClean="0">
                <a:solidFill>
                  <a:schemeClr val="bg1"/>
                </a:solidFill>
                <a:latin typeface="+mn-lt"/>
                <a:ea typeface="+mn-ea"/>
                <a:cs typeface="+mn-cs"/>
              </a:rPr>
              <a:t>was associated with statistically significant reductions of </a:t>
            </a:r>
            <a:r>
              <a:rPr lang="en-US" sz="100" b="1" dirty="0" smtClean="0">
                <a:solidFill>
                  <a:schemeClr val="bg1"/>
                </a:solidFill>
                <a:latin typeface="+mn-lt"/>
                <a:ea typeface="+mn-ea"/>
                <a:cs typeface="+mn-cs"/>
              </a:rPr>
              <a:t>56%</a:t>
            </a:r>
            <a:r>
              <a:rPr lang="en-US" sz="100" b="0" dirty="0" smtClean="0">
                <a:solidFill>
                  <a:schemeClr val="bg1"/>
                </a:solidFill>
                <a:latin typeface="+mn-lt"/>
                <a:ea typeface="+mn-ea"/>
                <a:cs typeface="+mn-cs"/>
              </a:rPr>
              <a:t> in homicide incidents and </a:t>
            </a:r>
            <a:r>
              <a:rPr lang="en-US" sz="100" b="1" dirty="0" smtClean="0">
                <a:solidFill>
                  <a:schemeClr val="bg1"/>
                </a:solidFill>
                <a:latin typeface="+mn-lt"/>
                <a:ea typeface="+mn-ea"/>
                <a:cs typeface="+mn-cs"/>
              </a:rPr>
              <a:t>34%</a:t>
            </a:r>
            <a:r>
              <a:rPr lang="en-US" sz="100" b="0" dirty="0" smtClean="0">
                <a:solidFill>
                  <a:schemeClr val="bg1"/>
                </a:solidFill>
                <a:latin typeface="+mn-lt"/>
                <a:ea typeface="+mn-ea"/>
                <a:cs typeface="+mn-cs"/>
              </a:rPr>
              <a:t> in nonfatal shootings </a:t>
            </a:r>
            <a:endParaRPr lang="en-US" sz="100" dirty="0" smtClean="0">
              <a:solidFill>
                <a:schemeClr val="bg1"/>
              </a:solidFill>
            </a:endParaRPr>
          </a:p>
          <a:p>
            <a:pPr rtl="0" fontAlgn="base"/>
            <a:endParaRPr lang="en-US" sz="100" b="1" dirty="0" smtClean="0">
              <a:solidFill>
                <a:schemeClr val="bg1"/>
              </a:solidFill>
              <a:latin typeface="+mn-lt"/>
              <a:ea typeface="+mn-ea"/>
              <a:cs typeface="+mn-cs"/>
            </a:endParaRPr>
          </a:p>
          <a:p>
            <a:pPr rtl="0" fontAlgn="base">
              <a:buNone/>
            </a:pPr>
            <a:r>
              <a:rPr lang="en-US" sz="100" b="1" dirty="0" smtClean="0">
                <a:solidFill>
                  <a:schemeClr val="bg1"/>
                </a:solidFill>
                <a:latin typeface="+mn-lt"/>
                <a:ea typeface="+mn-ea"/>
                <a:cs typeface="+mn-cs"/>
              </a:rPr>
              <a:t>Safe Streets - East</a:t>
            </a:r>
            <a:r>
              <a:rPr lang="en-US" sz="100" b="0" dirty="0" smtClean="0">
                <a:solidFill>
                  <a:schemeClr val="bg1"/>
                </a:solidFill>
                <a:latin typeface="+mn-lt"/>
                <a:ea typeface="+mn-ea"/>
                <a:cs typeface="+mn-cs"/>
              </a:rPr>
              <a:t> did not experience a homicide during the first </a:t>
            </a:r>
            <a:r>
              <a:rPr lang="en-US" sz="100" b="1" dirty="0" smtClean="0">
                <a:solidFill>
                  <a:schemeClr val="bg1"/>
                </a:solidFill>
                <a:latin typeface="+mn-lt"/>
                <a:ea typeface="+mn-ea"/>
                <a:cs typeface="+mn-cs"/>
              </a:rPr>
              <a:t>23</a:t>
            </a:r>
            <a:r>
              <a:rPr lang="en-US" sz="100" b="0" dirty="0" smtClean="0">
                <a:solidFill>
                  <a:schemeClr val="bg1"/>
                </a:solidFill>
                <a:latin typeface="+mn-lt"/>
                <a:ea typeface="+mn-ea"/>
                <a:cs typeface="+mn-cs"/>
              </a:rPr>
              <a:t> months of program implementation.  After pilot of three sites ended, in the initial post homicides were </a:t>
            </a:r>
            <a:r>
              <a:rPr lang="en-US" sz="100" b="1" dirty="0" smtClean="0">
                <a:solidFill>
                  <a:schemeClr val="bg1"/>
                </a:solidFill>
                <a:latin typeface="+mn-lt"/>
                <a:ea typeface="+mn-ea"/>
                <a:cs typeface="+mn-cs"/>
              </a:rPr>
              <a:t>53%</a:t>
            </a:r>
            <a:r>
              <a:rPr lang="en-US" sz="100" b="0" dirty="0" smtClean="0">
                <a:solidFill>
                  <a:schemeClr val="bg1"/>
                </a:solidFill>
                <a:latin typeface="+mn-lt"/>
                <a:ea typeface="+mn-ea"/>
                <a:cs typeface="+mn-cs"/>
              </a:rPr>
              <a:t> lower than would have been expected without the intervention</a:t>
            </a:r>
            <a:endParaRPr lang="en-US" sz="100" dirty="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58825"/>
            <a:ext cx="2286000" cy="384175"/>
          </a:xfrm>
        </p:spPr>
        <p:txBody>
          <a:bodyPr/>
          <a:lstStyle/>
          <a:p>
            <a:pPr algn="l"/>
            <a:r>
              <a:rPr lang="en-US" sz="2800" u="sng" dirty="0" smtClean="0">
                <a:latin typeface="Calibri" pitchFamily="34" charset="0"/>
                <a:cs typeface="Calibri" pitchFamily="34" charset="0"/>
              </a:rPr>
              <a:t>Key findings:</a:t>
            </a:r>
            <a:endParaRPr lang="en-US" sz="2800" dirty="0">
              <a:latin typeface="Calibri" pitchFamily="34" charset="0"/>
              <a:cs typeface="Calibri" pitchFamily="34" charset="0"/>
            </a:endParaRPr>
          </a:p>
        </p:txBody>
      </p:sp>
      <p:sp>
        <p:nvSpPr>
          <p:cNvPr id="5" name="Subtitle 4"/>
          <p:cNvSpPr>
            <a:spLocks noGrp="1"/>
          </p:cNvSpPr>
          <p:nvPr>
            <p:ph type="subTitle" idx="1"/>
          </p:nvPr>
        </p:nvSpPr>
        <p:spPr>
          <a:xfrm>
            <a:off x="304800" y="1447800"/>
            <a:ext cx="8229600" cy="4953000"/>
          </a:xfrm>
        </p:spPr>
        <p:txBody>
          <a:bodyPr/>
          <a:lstStyle/>
          <a:p>
            <a:pPr algn="l">
              <a:spcBef>
                <a:spcPts val="1920"/>
              </a:spcBef>
            </a:pPr>
            <a:r>
              <a:rPr lang="en-US" sz="2800" b="1" dirty="0" smtClean="0">
                <a:solidFill>
                  <a:srgbClr val="FF3300"/>
                </a:solidFill>
                <a:latin typeface="Calibri" pitchFamily="34" charset="0"/>
                <a:cs typeface="Calibri" pitchFamily="34" charset="0"/>
              </a:rPr>
              <a:t>Across all sites and border posts</a:t>
            </a:r>
            <a:r>
              <a:rPr lang="en-US" sz="2800" b="1" dirty="0" smtClean="0">
                <a:latin typeface="Calibri" pitchFamily="34" charset="0"/>
                <a:cs typeface="Calibri" pitchFamily="34" charset="0"/>
              </a:rPr>
              <a:t> </a:t>
            </a:r>
            <a:r>
              <a:rPr lang="en-US" sz="2800" dirty="0" smtClean="0">
                <a:latin typeface="Calibri" pitchFamily="34" charset="0"/>
                <a:cs typeface="Calibri" pitchFamily="34" charset="0"/>
              </a:rPr>
              <a:t>- estimates show that the program was associated with </a:t>
            </a:r>
            <a:r>
              <a:rPr lang="en-US" sz="2800" b="1" dirty="0" smtClean="0">
                <a:latin typeface="Calibri" pitchFamily="34" charset="0"/>
                <a:cs typeface="Calibri" pitchFamily="34" charset="0"/>
              </a:rPr>
              <a:t>5.4</a:t>
            </a:r>
            <a:r>
              <a:rPr lang="en-US" sz="2800" dirty="0" smtClean="0">
                <a:latin typeface="Calibri" pitchFamily="34" charset="0"/>
                <a:cs typeface="Calibri" pitchFamily="34" charset="0"/>
              </a:rPr>
              <a:t> fewer homicide incidents and </a:t>
            </a:r>
            <a:r>
              <a:rPr lang="en-US" sz="2800" b="1" dirty="0" smtClean="0">
                <a:latin typeface="Calibri" pitchFamily="34" charset="0"/>
                <a:cs typeface="Calibri" pitchFamily="34" charset="0"/>
              </a:rPr>
              <a:t>34.6</a:t>
            </a:r>
            <a:r>
              <a:rPr lang="en-US" sz="2800" dirty="0" smtClean="0">
                <a:latin typeface="Calibri" pitchFamily="34" charset="0"/>
                <a:cs typeface="Calibri" pitchFamily="34" charset="0"/>
              </a:rPr>
              <a:t> fewer nonfatal shooting incidents during 112 cumulative months of intervention post observations </a:t>
            </a:r>
          </a:p>
          <a:p>
            <a:pPr algn="l">
              <a:spcBef>
                <a:spcPts val="1920"/>
              </a:spcBef>
            </a:pPr>
            <a:r>
              <a:rPr lang="en-US" sz="2800" b="1" dirty="0" smtClean="0">
                <a:solidFill>
                  <a:srgbClr val="FF3300"/>
                </a:solidFill>
                <a:latin typeface="Calibri" pitchFamily="34" charset="0"/>
                <a:cs typeface="Calibri" pitchFamily="34" charset="0"/>
              </a:rPr>
              <a:t>Outreach Workers</a:t>
            </a:r>
            <a:r>
              <a:rPr lang="en-US" sz="2800" b="1" dirty="0" smtClean="0">
                <a:latin typeface="Calibri" pitchFamily="34" charset="0"/>
                <a:cs typeface="Calibri" pitchFamily="34" charset="0"/>
              </a:rPr>
              <a:t> </a:t>
            </a:r>
            <a:r>
              <a:rPr lang="en-US" sz="2800" dirty="0" smtClean="0">
                <a:latin typeface="Calibri" pitchFamily="34" charset="0"/>
                <a:cs typeface="Calibri" pitchFamily="34" charset="0"/>
              </a:rPr>
              <a:t>assisted </a:t>
            </a:r>
            <a:r>
              <a:rPr lang="en-US" sz="2800" b="1" dirty="0" smtClean="0">
                <a:latin typeface="Calibri" pitchFamily="34" charset="0"/>
                <a:cs typeface="Calibri" pitchFamily="34" charset="0"/>
              </a:rPr>
              <a:t>52%</a:t>
            </a:r>
            <a:r>
              <a:rPr lang="en-US" sz="2800" dirty="0" smtClean="0">
                <a:latin typeface="Calibri" pitchFamily="34" charset="0"/>
                <a:cs typeface="Calibri" pitchFamily="34" charset="0"/>
              </a:rPr>
              <a:t> of program participants settle an average of 2 disputes. </a:t>
            </a:r>
            <a:r>
              <a:rPr lang="en-US" sz="2800" b="1" dirty="0" smtClean="0">
                <a:latin typeface="Calibri" pitchFamily="34" charset="0"/>
                <a:cs typeface="Calibri" pitchFamily="34" charset="0"/>
              </a:rPr>
              <a:t>28%</a:t>
            </a:r>
            <a:r>
              <a:rPr lang="en-US" sz="2800" dirty="0" smtClean="0">
                <a:latin typeface="Calibri" pitchFamily="34" charset="0"/>
                <a:cs typeface="Calibri" pitchFamily="34" charset="0"/>
              </a:rPr>
              <a:t> of these disputes involved guns and </a:t>
            </a:r>
            <a:r>
              <a:rPr lang="en-US" sz="2800" b="1" dirty="0" smtClean="0">
                <a:latin typeface="Calibri" pitchFamily="34" charset="0"/>
                <a:cs typeface="Calibri" pitchFamily="34" charset="0"/>
              </a:rPr>
              <a:t>91%</a:t>
            </a:r>
            <a:r>
              <a:rPr lang="en-US" sz="2800" dirty="0" smtClean="0">
                <a:latin typeface="Calibri" pitchFamily="34" charset="0"/>
                <a:cs typeface="Calibri" pitchFamily="34" charset="0"/>
              </a:rPr>
              <a:t> avoided violence. Overall, </a:t>
            </a:r>
            <a:r>
              <a:rPr lang="en-US" sz="2800" b="1" dirty="0" smtClean="0">
                <a:latin typeface="Calibri" pitchFamily="34" charset="0"/>
                <a:cs typeface="Calibri" pitchFamily="34" charset="0"/>
              </a:rPr>
              <a:t>80% </a:t>
            </a:r>
            <a:r>
              <a:rPr lang="en-US" sz="2800" dirty="0" smtClean="0">
                <a:latin typeface="Calibri" pitchFamily="34" charset="0"/>
                <a:cs typeface="Calibri" pitchFamily="34" charset="0"/>
              </a:rPr>
              <a:t>of participants reported that their lives were “better” since becoming a program participant</a:t>
            </a:r>
          </a:p>
          <a:p>
            <a:pPr>
              <a:spcBef>
                <a:spcPts val="1920"/>
              </a:spcBef>
            </a:pPr>
            <a:endParaRPr lang="en-US" sz="2800" dirty="0">
              <a:latin typeface="Calibri" pitchFamily="34" charset="0"/>
              <a:cs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914400" y="1066800"/>
            <a:ext cx="7086600" cy="457200"/>
          </a:xfrm>
          <a:prstGeom prst="rect">
            <a:avLst/>
          </a:prstGeom>
          <a:noFill/>
          <a:ln w="9525">
            <a:noFill/>
            <a:miter lim="800000"/>
            <a:headEnd/>
            <a:tailEnd/>
          </a:ln>
        </p:spPr>
        <p:txBody>
          <a:bodyPr>
            <a:spAutoFit/>
          </a:bodyPr>
          <a:lstStyle/>
          <a:p>
            <a:pPr algn="l"/>
            <a:endParaRPr lang="en-US" b="0">
              <a:latin typeface="Times New Roman" pitchFamily="18" charset="0"/>
            </a:endParaRPr>
          </a:p>
        </p:txBody>
      </p:sp>
      <p:graphicFrame>
        <p:nvGraphicFramePr>
          <p:cNvPr id="4098" name="Object 0" descr="This slide provides a line chart titled “Safe Streets – East, Post 221, Incidents vs. Mediations.” The chart provides monthly counts of incidents and mediations for the period January 2008 to June 2011.  According to the slide and line chart, analyses of program implementation data indicate that the sites with significant reductions in homicide incidents had three times as many conflict mediations per month."/>
          <p:cNvGraphicFramePr>
            <a:graphicFrameLocks noChangeAspect="1"/>
          </p:cNvGraphicFramePr>
          <p:nvPr/>
        </p:nvGraphicFramePr>
        <p:xfrm>
          <a:off x="533400" y="1524000"/>
          <a:ext cx="8001000" cy="4867275"/>
        </p:xfrm>
        <a:graphic>
          <a:graphicData uri="http://schemas.openxmlformats.org/presentationml/2006/ole">
            <p:oleObj spid="_x0000_s4098" name="Chart" r:id="rId4" imgW="7616160" imgH="4635000" progId="Excel.Sheet.8">
              <p:embed/>
            </p:oleObj>
          </a:graphicData>
        </a:graphic>
      </p:graphicFrame>
      <p:sp>
        <p:nvSpPr>
          <p:cNvPr id="5" name="Title 4" descr="This slide provides a line chart titled “Safe Streets – East, Post 221, Incidents vs. Mediations.” The chart provides monthly counts of incidents and mediations for the period January 2008 to June 2011.  According to the slide and line chart, analyses of program implementation data indicate that the sites with significant reductions in homicide incidents had three times as many conflict mediations per month."/>
          <p:cNvSpPr>
            <a:spLocks noGrp="1"/>
          </p:cNvSpPr>
          <p:nvPr>
            <p:ph type="ctrTitle"/>
          </p:nvPr>
        </p:nvSpPr>
        <p:spPr>
          <a:xfrm>
            <a:off x="228600" y="152400"/>
            <a:ext cx="8686800" cy="1295400"/>
          </a:xfrm>
        </p:spPr>
        <p:txBody>
          <a:bodyPr/>
          <a:lstStyle/>
          <a:p>
            <a:pPr algn="l"/>
            <a:r>
              <a:rPr lang="en-US" sz="2400" dirty="0" smtClean="0">
                <a:latin typeface="Calibri" pitchFamily="34" charset="0"/>
                <a:cs typeface="Calibri" pitchFamily="34" charset="0"/>
              </a:rPr>
              <a:t>Analyses of program implementation data indicate that the sites with significant reductions in homicide incidents had </a:t>
            </a:r>
            <a:r>
              <a:rPr lang="en-US" sz="2400" dirty="0" smtClean="0">
                <a:solidFill>
                  <a:srgbClr val="FF3300"/>
                </a:solidFill>
                <a:latin typeface="Calibri" pitchFamily="34" charset="0"/>
                <a:cs typeface="Calibri" pitchFamily="34" charset="0"/>
              </a:rPr>
              <a:t>three times</a:t>
            </a:r>
            <a:r>
              <a:rPr lang="en-US" sz="2400" dirty="0" smtClean="0">
                <a:latin typeface="Calibri" pitchFamily="34" charset="0"/>
                <a:cs typeface="Calibri" pitchFamily="34" charset="0"/>
              </a:rPr>
              <a:t> as many conflict mediations per month.</a:t>
            </a:r>
            <a:endParaRPr lang="en-US"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7"/>
          <p:cNvGraphicFramePr>
            <a:graphicFrameLocks noChangeAspect="1"/>
          </p:cNvGraphicFramePr>
          <p:nvPr/>
        </p:nvGraphicFramePr>
        <p:xfrm>
          <a:off x="2743200" y="1219200"/>
          <a:ext cx="5024438" cy="2039938"/>
        </p:xfrm>
        <a:graphic>
          <a:graphicData uri="http://schemas.openxmlformats.org/presentationml/2006/ole">
            <p:oleObj spid="_x0000_s5122" name="Worksheet" r:id="rId4" imgW="5934060" imgH="2409735" progId="Excel.Sheet.8">
              <p:embed/>
            </p:oleObj>
          </a:graphicData>
        </a:graphic>
      </p:graphicFrame>
      <p:pic>
        <p:nvPicPr>
          <p:cNvPr id="5123" name="Picture 9" descr="Vigil"/>
          <p:cNvPicPr>
            <a:picLocks noChangeAspect="1" noChangeArrowheads="1"/>
          </p:cNvPicPr>
          <p:nvPr/>
        </p:nvPicPr>
        <p:blipFill>
          <a:blip r:embed="rId5" cstate="print"/>
          <a:srcRect/>
          <a:stretch>
            <a:fillRect/>
          </a:stretch>
        </p:blipFill>
        <p:spPr bwMode="auto">
          <a:xfrm>
            <a:off x="609600" y="3962400"/>
            <a:ext cx="3886200" cy="2590800"/>
          </a:xfrm>
          <a:prstGeom prst="rect">
            <a:avLst/>
          </a:prstGeom>
          <a:noFill/>
          <a:ln w="57150">
            <a:solidFill>
              <a:schemeClr val="tx1"/>
            </a:solidFill>
            <a:miter lim="800000"/>
            <a:headEnd/>
            <a:tailEnd/>
          </a:ln>
        </p:spPr>
      </p:pic>
      <p:sp>
        <p:nvSpPr>
          <p:cNvPr id="5" name="Title 4"/>
          <p:cNvSpPr>
            <a:spLocks noGrp="1"/>
          </p:cNvSpPr>
          <p:nvPr>
            <p:ph type="ctrTitle"/>
          </p:nvPr>
        </p:nvSpPr>
        <p:spPr>
          <a:xfrm>
            <a:off x="304800" y="381000"/>
            <a:ext cx="4648200" cy="460375"/>
          </a:xfrm>
        </p:spPr>
        <p:txBody>
          <a:bodyPr/>
          <a:lstStyle/>
          <a:p>
            <a:r>
              <a:rPr lang="en-US" sz="2800" b="1" dirty="0" smtClean="0">
                <a:latin typeface="Calibri" pitchFamily="34" charset="0"/>
                <a:cs typeface="Calibri" pitchFamily="34" charset="0"/>
              </a:rPr>
              <a:t>2010 </a:t>
            </a:r>
            <a:r>
              <a:rPr lang="en-US" sz="3200" b="1" dirty="0" smtClean="0">
                <a:latin typeface="Calibri" pitchFamily="34" charset="0"/>
                <a:cs typeface="Calibri" pitchFamily="34" charset="0"/>
              </a:rPr>
              <a:t>Accomplishments</a:t>
            </a:r>
            <a:endParaRPr lang="en-US" sz="3200" b="1" dirty="0">
              <a:latin typeface="Calibri" pitchFamily="34" charset="0"/>
              <a:cs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U-Haul Moving Truck "/>
          <p:cNvPicPr>
            <a:picLocks noChangeAspect="1" noChangeArrowheads="1"/>
          </p:cNvPicPr>
          <p:nvPr/>
        </p:nvPicPr>
        <p:blipFill>
          <a:blip r:embed="rId2" cstate="print"/>
          <a:srcRect/>
          <a:stretch>
            <a:fillRect/>
          </a:stretch>
        </p:blipFill>
        <p:spPr bwMode="auto">
          <a:xfrm>
            <a:off x="381000" y="1143000"/>
            <a:ext cx="2286000" cy="1565275"/>
          </a:xfrm>
          <a:prstGeom prst="rect">
            <a:avLst/>
          </a:prstGeom>
          <a:noFill/>
          <a:ln w="9525">
            <a:noFill/>
            <a:miter lim="800000"/>
            <a:headEnd/>
            <a:tailEnd/>
          </a:ln>
        </p:spPr>
      </p:pic>
      <p:sp>
        <p:nvSpPr>
          <p:cNvPr id="18436" name="Text Box 4"/>
          <p:cNvSpPr txBox="1">
            <a:spLocks noChangeArrowheads="1"/>
          </p:cNvSpPr>
          <p:nvPr/>
        </p:nvSpPr>
        <p:spPr bwMode="auto">
          <a:xfrm>
            <a:off x="2819400" y="1371600"/>
            <a:ext cx="5638800" cy="457200"/>
          </a:xfrm>
          <a:prstGeom prst="rect">
            <a:avLst/>
          </a:prstGeom>
          <a:noFill/>
          <a:ln w="9525">
            <a:noFill/>
            <a:miter lim="800000"/>
            <a:headEnd/>
            <a:tailEnd/>
          </a:ln>
        </p:spPr>
        <p:txBody>
          <a:bodyPr>
            <a:spAutoFit/>
          </a:bodyPr>
          <a:lstStyle/>
          <a:p>
            <a:pPr algn="l"/>
            <a:r>
              <a:rPr lang="en-US" dirty="0"/>
              <a:t>Move longest-running site </a:t>
            </a:r>
          </a:p>
        </p:txBody>
      </p:sp>
      <p:pic>
        <p:nvPicPr>
          <p:cNvPr id="26629" name="Picture 5" descr="Increase arrow pointing up"/>
          <p:cNvPicPr>
            <a:picLocks noChangeAspect="1" noChangeArrowheads="1"/>
          </p:cNvPicPr>
          <p:nvPr/>
        </p:nvPicPr>
        <p:blipFill>
          <a:blip r:embed="rId3" cstate="print"/>
          <a:srcRect/>
          <a:stretch>
            <a:fillRect/>
          </a:stretch>
        </p:blipFill>
        <p:spPr bwMode="auto">
          <a:xfrm>
            <a:off x="7391400" y="1828800"/>
            <a:ext cx="1212850" cy="1619250"/>
          </a:xfrm>
          <a:prstGeom prst="rect">
            <a:avLst/>
          </a:prstGeom>
          <a:noFill/>
          <a:ln w="9525">
            <a:noFill/>
            <a:miter lim="800000"/>
            <a:headEnd/>
            <a:tailEnd/>
          </a:ln>
        </p:spPr>
      </p:pic>
      <p:sp>
        <p:nvSpPr>
          <p:cNvPr id="18438" name="Text Box 6"/>
          <p:cNvSpPr txBox="1">
            <a:spLocks noChangeArrowheads="1"/>
          </p:cNvSpPr>
          <p:nvPr/>
        </p:nvSpPr>
        <p:spPr bwMode="auto">
          <a:xfrm>
            <a:off x="2362200" y="2286000"/>
            <a:ext cx="5257800" cy="457200"/>
          </a:xfrm>
          <a:prstGeom prst="rect">
            <a:avLst/>
          </a:prstGeom>
          <a:noFill/>
          <a:ln w="9525">
            <a:noFill/>
            <a:miter lim="800000"/>
            <a:headEnd/>
            <a:tailEnd/>
          </a:ln>
        </p:spPr>
        <p:txBody>
          <a:bodyPr>
            <a:spAutoFit/>
          </a:bodyPr>
          <a:lstStyle/>
          <a:p>
            <a:pPr algn="l"/>
            <a:r>
              <a:rPr lang="en-US" dirty="0"/>
              <a:t>Expand to 2 additional neighborhoods</a:t>
            </a:r>
          </a:p>
        </p:txBody>
      </p:sp>
      <p:pic>
        <p:nvPicPr>
          <p:cNvPr id="26631" name="Picture 7" descr="Safe street Poster"/>
          <p:cNvPicPr>
            <a:picLocks noChangeAspect="1" noChangeArrowheads="1"/>
          </p:cNvPicPr>
          <p:nvPr/>
        </p:nvPicPr>
        <p:blipFill>
          <a:blip r:embed="rId4" cstate="print"/>
          <a:srcRect/>
          <a:stretch>
            <a:fillRect/>
          </a:stretch>
        </p:blipFill>
        <p:spPr bwMode="auto">
          <a:xfrm>
            <a:off x="304800" y="3276600"/>
            <a:ext cx="1279525" cy="1647825"/>
          </a:xfrm>
          <a:prstGeom prst="rect">
            <a:avLst/>
          </a:prstGeom>
          <a:noFill/>
          <a:ln w="9525">
            <a:noFill/>
            <a:miter lim="800000"/>
            <a:headEnd/>
            <a:tailEnd/>
          </a:ln>
        </p:spPr>
      </p:pic>
      <p:pic>
        <p:nvPicPr>
          <p:cNvPr id="26632" name="Picture 8" descr="pubed stop killing"/>
          <p:cNvPicPr>
            <a:picLocks noChangeAspect="1" noChangeArrowheads="1"/>
          </p:cNvPicPr>
          <p:nvPr/>
        </p:nvPicPr>
        <p:blipFill>
          <a:blip r:embed="rId5" cstate="print"/>
          <a:srcRect/>
          <a:stretch>
            <a:fillRect/>
          </a:stretch>
        </p:blipFill>
        <p:spPr bwMode="auto">
          <a:xfrm>
            <a:off x="1524000" y="3657600"/>
            <a:ext cx="1265238" cy="1546225"/>
          </a:xfrm>
          <a:prstGeom prst="rect">
            <a:avLst/>
          </a:prstGeom>
          <a:noFill/>
          <a:ln w="9525">
            <a:noFill/>
            <a:miter lim="800000"/>
            <a:headEnd/>
            <a:tailEnd/>
          </a:ln>
        </p:spPr>
      </p:pic>
      <p:sp>
        <p:nvSpPr>
          <p:cNvPr id="18441" name="Text Box 9"/>
          <p:cNvSpPr txBox="1">
            <a:spLocks noChangeArrowheads="1"/>
          </p:cNvSpPr>
          <p:nvPr/>
        </p:nvSpPr>
        <p:spPr bwMode="auto">
          <a:xfrm>
            <a:off x="2667000" y="3276600"/>
            <a:ext cx="6477000" cy="457200"/>
          </a:xfrm>
          <a:prstGeom prst="rect">
            <a:avLst/>
          </a:prstGeom>
          <a:noFill/>
          <a:ln w="9525">
            <a:noFill/>
            <a:miter lim="800000"/>
            <a:headEnd/>
            <a:tailEnd/>
          </a:ln>
        </p:spPr>
        <p:txBody>
          <a:bodyPr>
            <a:spAutoFit/>
          </a:bodyPr>
          <a:lstStyle/>
          <a:p>
            <a:pPr algn="l"/>
            <a:r>
              <a:rPr lang="en-US" dirty="0"/>
              <a:t>Enhance the current Public Education campaign </a:t>
            </a:r>
          </a:p>
        </p:txBody>
      </p:sp>
      <p:sp>
        <p:nvSpPr>
          <p:cNvPr id="18443" name="Text Box 11"/>
          <p:cNvSpPr txBox="1">
            <a:spLocks noChangeArrowheads="1"/>
          </p:cNvSpPr>
          <p:nvPr/>
        </p:nvSpPr>
        <p:spPr bwMode="auto">
          <a:xfrm>
            <a:off x="5257800" y="4191000"/>
            <a:ext cx="3733800" cy="457200"/>
          </a:xfrm>
          <a:prstGeom prst="rect">
            <a:avLst/>
          </a:prstGeom>
          <a:noFill/>
          <a:ln w="9525">
            <a:noFill/>
            <a:miter lim="800000"/>
            <a:headEnd/>
            <a:tailEnd/>
          </a:ln>
        </p:spPr>
        <p:txBody>
          <a:bodyPr>
            <a:spAutoFit/>
          </a:bodyPr>
          <a:lstStyle/>
          <a:p>
            <a:pPr algn="l"/>
            <a:r>
              <a:rPr lang="en-US" dirty="0"/>
              <a:t>Pilot Violence Interrupters</a:t>
            </a:r>
          </a:p>
        </p:txBody>
      </p:sp>
      <p:pic>
        <p:nvPicPr>
          <p:cNvPr id="26635" name="Picture 12" descr="Interrupters"/>
          <p:cNvPicPr>
            <a:picLocks noChangeAspect="1" noChangeArrowheads="1"/>
          </p:cNvPicPr>
          <p:nvPr/>
        </p:nvPicPr>
        <p:blipFill>
          <a:blip r:embed="rId6" cstate="print"/>
          <a:srcRect/>
          <a:stretch>
            <a:fillRect/>
          </a:stretch>
        </p:blipFill>
        <p:spPr bwMode="auto">
          <a:xfrm>
            <a:off x="2895600" y="4267200"/>
            <a:ext cx="2286000" cy="2286000"/>
          </a:xfrm>
          <a:prstGeom prst="rect">
            <a:avLst/>
          </a:prstGeom>
          <a:noFill/>
          <a:ln w="9525">
            <a:noFill/>
            <a:miter lim="800000"/>
            <a:headEnd/>
            <a:tailEnd/>
          </a:ln>
        </p:spPr>
      </p:pic>
      <p:sp>
        <p:nvSpPr>
          <p:cNvPr id="14349" name="Text Box 13"/>
          <p:cNvSpPr txBox="1">
            <a:spLocks noChangeArrowheads="1"/>
          </p:cNvSpPr>
          <p:nvPr/>
        </p:nvSpPr>
        <p:spPr bwMode="auto">
          <a:xfrm>
            <a:off x="5181600" y="4953000"/>
            <a:ext cx="3962400" cy="457200"/>
          </a:xfrm>
          <a:prstGeom prst="rect">
            <a:avLst/>
          </a:prstGeom>
          <a:noFill/>
          <a:ln w="9525">
            <a:noFill/>
            <a:miter lim="800000"/>
            <a:headEnd/>
            <a:tailEnd/>
          </a:ln>
        </p:spPr>
        <p:txBody>
          <a:bodyPr>
            <a:spAutoFit/>
          </a:bodyPr>
          <a:lstStyle/>
          <a:p>
            <a:r>
              <a:rPr lang="en-US" dirty="0"/>
              <a:t>Seek Funding</a:t>
            </a:r>
          </a:p>
        </p:txBody>
      </p:sp>
      <p:sp>
        <p:nvSpPr>
          <p:cNvPr id="13" name="Title 12"/>
          <p:cNvSpPr>
            <a:spLocks noGrp="1"/>
          </p:cNvSpPr>
          <p:nvPr>
            <p:ph type="ctrTitle"/>
          </p:nvPr>
        </p:nvSpPr>
        <p:spPr>
          <a:xfrm>
            <a:off x="609600" y="304800"/>
            <a:ext cx="7239000" cy="536575"/>
          </a:xfrm>
        </p:spPr>
        <p:txBody>
          <a:bodyPr/>
          <a:lstStyle/>
          <a:p>
            <a:r>
              <a:rPr lang="en-US" sz="3200" b="1" dirty="0" smtClean="0">
                <a:latin typeface="Calibri" pitchFamily="34" charset="0"/>
                <a:cs typeface="Calibri" pitchFamily="34" charset="0"/>
              </a:rPr>
              <a:t>Next Steps for </a:t>
            </a:r>
            <a:r>
              <a:rPr lang="en-US" sz="3200" b="1" dirty="0" smtClean="0">
                <a:solidFill>
                  <a:srgbClr val="FF3300"/>
                </a:solidFill>
                <a:latin typeface="Calibri" pitchFamily="34" charset="0"/>
                <a:cs typeface="Calibri" pitchFamily="34" charset="0"/>
              </a:rPr>
              <a:t>Safe Streets</a:t>
            </a:r>
            <a:r>
              <a:rPr lang="en-US" sz="3200" b="1" dirty="0" smtClean="0">
                <a:latin typeface="Calibri" pitchFamily="34" charset="0"/>
                <a:cs typeface="Calibri" pitchFamily="34" charset="0"/>
              </a:rPr>
              <a:t> - Baltimore</a:t>
            </a:r>
            <a:endParaRPr lang="en-US" sz="3200" b="1" dirty="0">
              <a:latin typeface="Calibri" pitchFamily="34" charset="0"/>
              <a:cs typeface="Calibri" pitchFamily="34" charset="0"/>
            </a:endParaRPr>
          </a:p>
        </p:txBody>
      </p:sp>
      <p:sp>
        <p:nvSpPr>
          <p:cNvPr id="14" name="Subtitle 13"/>
          <p:cNvSpPr>
            <a:spLocks noGrp="1"/>
          </p:cNvSpPr>
          <p:nvPr>
            <p:ph type="subTitle" idx="1"/>
          </p:nvPr>
        </p:nvSpPr>
        <p:spPr>
          <a:xfrm>
            <a:off x="457200" y="5486400"/>
            <a:ext cx="1447800" cy="1143000"/>
          </a:xfrm>
        </p:spPr>
        <p:txBody>
          <a:bodyPr/>
          <a:lstStyle/>
          <a:p>
            <a:r>
              <a:rPr lang="en-US" sz="200" dirty="0" smtClean="0">
                <a:solidFill>
                  <a:schemeClr val="bg1"/>
                </a:solidFill>
              </a:rPr>
              <a:t>Move Longest-running site</a:t>
            </a:r>
          </a:p>
          <a:p>
            <a:r>
              <a:rPr lang="en-US" sz="200" dirty="0" smtClean="0">
                <a:solidFill>
                  <a:schemeClr val="bg1"/>
                </a:solidFill>
              </a:rPr>
              <a:t>Expand to 2 additional neighborhoods</a:t>
            </a:r>
          </a:p>
          <a:p>
            <a:r>
              <a:rPr lang="en-US" sz="200" dirty="0" smtClean="0">
                <a:solidFill>
                  <a:schemeClr val="bg1"/>
                </a:solidFill>
              </a:rPr>
              <a:t>Enhance the current public education campaign</a:t>
            </a:r>
          </a:p>
          <a:p>
            <a:r>
              <a:rPr lang="en-US" sz="200" dirty="0" smtClean="0">
                <a:solidFill>
                  <a:schemeClr val="bg1"/>
                </a:solidFill>
              </a:rPr>
              <a:t>Pilot Violence Interrupters</a:t>
            </a:r>
          </a:p>
          <a:p>
            <a:r>
              <a:rPr lang="en-US" sz="200" dirty="0" smtClean="0">
                <a:solidFill>
                  <a:schemeClr val="bg1"/>
                </a:solidFill>
              </a:rPr>
              <a:t>Seek Funding</a:t>
            </a:r>
            <a:endParaRPr lang="en-US" sz="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ppt_x"/>
                                          </p:val>
                                        </p:tav>
                                        <p:tav tm="100000">
                                          <p:val>
                                            <p:strVal val="#ppt_x"/>
                                          </p:val>
                                        </p:tav>
                                      </p:tavLst>
                                    </p:anim>
                                    <p:anim calcmode="lin" valueType="num">
                                      <p:cBhvr additive="base">
                                        <p:cTn id="8"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8438"/>
                                        </p:tgtEl>
                                        <p:attrNameLst>
                                          <p:attrName>style.visibility</p:attrName>
                                        </p:attrNameLst>
                                      </p:cBhvr>
                                      <p:to>
                                        <p:strVal val="visible"/>
                                      </p:to>
                                    </p:set>
                                    <p:anim calcmode="lin" valueType="num">
                                      <p:cBhvr>
                                        <p:cTn id="13" dur="1000" fill="hold"/>
                                        <p:tgtEl>
                                          <p:spTgt spid="18438"/>
                                        </p:tgtEl>
                                        <p:attrNameLst>
                                          <p:attrName>ppt_w</p:attrName>
                                        </p:attrNameLst>
                                      </p:cBhvr>
                                      <p:tavLst>
                                        <p:tav tm="0">
                                          <p:val>
                                            <p:fltVal val="0"/>
                                          </p:val>
                                        </p:tav>
                                        <p:tav tm="100000">
                                          <p:val>
                                            <p:strVal val="#ppt_w"/>
                                          </p:val>
                                        </p:tav>
                                      </p:tavLst>
                                    </p:anim>
                                    <p:anim calcmode="lin" valueType="num">
                                      <p:cBhvr>
                                        <p:cTn id="14" dur="1000" fill="hold"/>
                                        <p:tgtEl>
                                          <p:spTgt spid="18438"/>
                                        </p:tgtEl>
                                        <p:attrNameLst>
                                          <p:attrName>ppt_h</p:attrName>
                                        </p:attrNameLst>
                                      </p:cBhvr>
                                      <p:tavLst>
                                        <p:tav tm="0">
                                          <p:val>
                                            <p:fltVal val="0"/>
                                          </p:val>
                                        </p:tav>
                                        <p:tav tm="100000">
                                          <p:val>
                                            <p:strVal val="#ppt_h"/>
                                          </p:val>
                                        </p:tav>
                                      </p:tavLst>
                                    </p:anim>
                                    <p:anim calcmode="lin" valueType="num">
                                      <p:cBhvr>
                                        <p:cTn id="15" dur="1000" fill="hold"/>
                                        <p:tgtEl>
                                          <p:spTgt spid="1843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4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8441"/>
                                        </p:tgtEl>
                                        <p:attrNameLst>
                                          <p:attrName>style.visibility</p:attrName>
                                        </p:attrNameLst>
                                      </p:cBhvr>
                                      <p:to>
                                        <p:strVal val="visible"/>
                                      </p:to>
                                    </p:set>
                                    <p:animEffect transition="in" filter="dissolve">
                                      <p:cBhvr>
                                        <p:cTn id="21" dur="500"/>
                                        <p:tgtEl>
                                          <p:spTgt spid="18441"/>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18443"/>
                                        </p:tgtEl>
                                        <p:attrNameLst>
                                          <p:attrName>style.visibility</p:attrName>
                                        </p:attrNameLst>
                                      </p:cBhvr>
                                      <p:to>
                                        <p:strVal val="visible"/>
                                      </p:to>
                                    </p:set>
                                    <p:anim calcmode="lin" valueType="num">
                                      <p:cBhvr>
                                        <p:cTn id="26" dur="500" fill="hold"/>
                                        <p:tgtEl>
                                          <p:spTgt spid="18443"/>
                                        </p:tgtEl>
                                        <p:attrNameLst>
                                          <p:attrName>ppt_w</p:attrName>
                                        </p:attrNameLst>
                                      </p:cBhvr>
                                      <p:tavLst>
                                        <p:tav tm="0">
                                          <p:val>
                                            <p:fltVal val="0"/>
                                          </p:val>
                                        </p:tav>
                                        <p:tav tm="100000">
                                          <p:val>
                                            <p:strVal val="#ppt_w"/>
                                          </p:val>
                                        </p:tav>
                                      </p:tavLst>
                                    </p:anim>
                                    <p:anim calcmode="lin" valueType="num">
                                      <p:cBhvr>
                                        <p:cTn id="27" dur="500" fill="hold"/>
                                        <p:tgtEl>
                                          <p:spTgt spid="18443"/>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14349"/>
                                        </p:tgtEl>
                                        <p:attrNameLst>
                                          <p:attrName>style.visibility</p:attrName>
                                        </p:attrNameLst>
                                      </p:cBhvr>
                                      <p:to>
                                        <p:strVal val="visible"/>
                                      </p:to>
                                    </p:set>
                                    <p:anim calcmode="lin" valueType="num">
                                      <p:cBhvr additive="base">
                                        <p:cTn id="32" dur="5000" fill="hold"/>
                                        <p:tgtEl>
                                          <p:spTgt spid="14349"/>
                                        </p:tgtEl>
                                        <p:attrNameLst>
                                          <p:attrName>ppt_x</p:attrName>
                                        </p:attrNameLst>
                                      </p:cBhvr>
                                      <p:tavLst>
                                        <p:tav tm="0">
                                          <p:val>
                                            <p:strVal val="#ppt_x"/>
                                          </p:val>
                                        </p:tav>
                                        <p:tav tm="100000">
                                          <p:val>
                                            <p:strVal val="#ppt_x"/>
                                          </p:val>
                                        </p:tav>
                                      </p:tavLst>
                                    </p:anim>
                                    <p:anim calcmode="lin" valueType="num">
                                      <p:cBhvr additive="base">
                                        <p:cTn id="33" dur="5000" fill="hold"/>
                                        <p:tgtEl>
                                          <p:spTgt spid="143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P spid="18438" grpId="0" autoUpdateAnimBg="0"/>
      <p:bldP spid="18441" grpId="0" autoUpdateAnimBg="0"/>
      <p:bldP spid="18443" grpId="0" autoUpdateAnimBg="0"/>
      <p:bldP spid="1434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pic>
        <p:nvPicPr>
          <p:cNvPr id="27650" name="Picture 2" descr="E:\SafeStreets-0781.jpg"/>
          <p:cNvPicPr>
            <a:picLocks noChangeAspect="1" noChangeArrowheads="1"/>
          </p:cNvPicPr>
          <p:nvPr/>
        </p:nvPicPr>
        <p:blipFill>
          <a:blip r:embed="rId3" cstate="print"/>
          <a:srcRect/>
          <a:stretch>
            <a:fillRect/>
          </a:stretch>
        </p:blipFill>
        <p:spPr bwMode="auto">
          <a:xfrm>
            <a:off x="-8686800" y="-5372100"/>
            <a:ext cx="6883400" cy="4568825"/>
          </a:xfrm>
          <a:prstGeom prst="rect">
            <a:avLst/>
          </a:prstGeom>
          <a:noFill/>
          <a:ln w="9525">
            <a:noFill/>
            <a:miter lim="800000"/>
            <a:headEnd/>
            <a:tailEnd/>
          </a:ln>
        </p:spPr>
      </p:pic>
      <p:pic>
        <p:nvPicPr>
          <p:cNvPr id="27651" name="Picture 4" descr="E:\SafeStreets-0781.jpg"/>
          <p:cNvPicPr>
            <a:picLocks noChangeAspect="1" noChangeArrowheads="1"/>
          </p:cNvPicPr>
          <p:nvPr/>
        </p:nvPicPr>
        <p:blipFill>
          <a:blip r:embed="rId3" cstate="print"/>
          <a:srcRect/>
          <a:stretch>
            <a:fillRect/>
          </a:stretch>
        </p:blipFill>
        <p:spPr bwMode="auto">
          <a:xfrm>
            <a:off x="-8686800" y="-5372100"/>
            <a:ext cx="6883400" cy="4568825"/>
          </a:xfrm>
          <a:prstGeom prst="rect">
            <a:avLst/>
          </a:prstGeom>
          <a:noFill/>
          <a:ln w="9525">
            <a:noFill/>
            <a:miter lim="800000"/>
            <a:headEnd/>
            <a:tailEnd/>
          </a:ln>
        </p:spPr>
      </p:pic>
      <p:sp>
        <p:nvSpPr>
          <p:cNvPr id="27653" name="Text Box 7"/>
          <p:cNvSpPr txBox="1">
            <a:spLocks noChangeArrowheads="1"/>
          </p:cNvSpPr>
          <p:nvPr/>
        </p:nvSpPr>
        <p:spPr bwMode="auto">
          <a:xfrm>
            <a:off x="4648200" y="685800"/>
            <a:ext cx="4495800" cy="3195638"/>
          </a:xfrm>
          <a:prstGeom prst="rect">
            <a:avLst/>
          </a:prstGeom>
          <a:noFill/>
          <a:ln w="9525">
            <a:noFill/>
            <a:miter lim="800000"/>
            <a:headEnd/>
            <a:tailEnd/>
          </a:ln>
        </p:spPr>
        <p:txBody>
          <a:bodyPr>
            <a:spAutoFit/>
          </a:bodyPr>
          <a:lstStyle/>
          <a:p>
            <a:r>
              <a:rPr lang="en-US" dirty="0"/>
              <a:t>For Additional Information:</a:t>
            </a:r>
          </a:p>
          <a:p>
            <a:r>
              <a:rPr lang="en-US" dirty="0"/>
              <a:t>Lori </a:t>
            </a:r>
            <a:r>
              <a:rPr lang="en-US" dirty="0" err="1"/>
              <a:t>Toscano</a:t>
            </a:r>
            <a:r>
              <a:rPr lang="en-US" dirty="0"/>
              <a:t>, Acting Director</a:t>
            </a:r>
          </a:p>
          <a:p>
            <a:r>
              <a:rPr lang="en-US" dirty="0"/>
              <a:t>443.984.3566</a:t>
            </a:r>
          </a:p>
          <a:p>
            <a:r>
              <a:rPr lang="en-US" dirty="0">
                <a:hlinkClick r:id="rId4"/>
              </a:rPr>
              <a:t>Lori.Toscano@baltimorecity.gov</a:t>
            </a:r>
            <a:endParaRPr lang="en-US" dirty="0"/>
          </a:p>
          <a:p>
            <a:endParaRPr lang="en-US" dirty="0"/>
          </a:p>
          <a:p>
            <a:endParaRPr lang="en-US" dirty="0"/>
          </a:p>
        </p:txBody>
      </p:sp>
      <p:pic>
        <p:nvPicPr>
          <p:cNvPr id="27654" name="Picture 8" descr="Facebook"/>
          <p:cNvPicPr>
            <a:picLocks noChangeAspect="1" noChangeArrowheads="1"/>
          </p:cNvPicPr>
          <p:nvPr/>
        </p:nvPicPr>
        <p:blipFill>
          <a:blip r:embed="rId5" cstate="print"/>
          <a:srcRect/>
          <a:stretch>
            <a:fillRect/>
          </a:stretch>
        </p:blipFill>
        <p:spPr bwMode="auto">
          <a:xfrm>
            <a:off x="5715000" y="5334000"/>
            <a:ext cx="2590800" cy="777875"/>
          </a:xfrm>
          <a:prstGeom prst="rect">
            <a:avLst/>
          </a:prstGeom>
          <a:noFill/>
          <a:ln w="9525">
            <a:noFill/>
            <a:miter lim="800000"/>
            <a:headEnd/>
            <a:tailEnd/>
          </a:ln>
        </p:spPr>
      </p:pic>
      <p:sp>
        <p:nvSpPr>
          <p:cNvPr id="27655" name="Text Box 9"/>
          <p:cNvSpPr txBox="1">
            <a:spLocks noChangeArrowheads="1"/>
          </p:cNvSpPr>
          <p:nvPr/>
        </p:nvSpPr>
        <p:spPr bwMode="auto">
          <a:xfrm>
            <a:off x="4800600" y="4648200"/>
            <a:ext cx="4343400" cy="457200"/>
          </a:xfrm>
          <a:prstGeom prst="rect">
            <a:avLst/>
          </a:prstGeom>
          <a:noFill/>
          <a:ln w="9525">
            <a:noFill/>
            <a:miter lim="800000"/>
            <a:headEnd/>
            <a:tailEnd/>
          </a:ln>
        </p:spPr>
        <p:txBody>
          <a:bodyPr>
            <a:spAutoFit/>
          </a:bodyPr>
          <a:lstStyle/>
          <a:p>
            <a:r>
              <a:rPr lang="en-US" dirty="0"/>
              <a:t>www.Facebook.com/BmoreYVP</a:t>
            </a:r>
          </a:p>
        </p:txBody>
      </p:sp>
      <p:pic>
        <p:nvPicPr>
          <p:cNvPr id="27656" name="Picture 10" descr="Baltimore City Full Color Logo"/>
          <p:cNvPicPr>
            <a:picLocks noChangeAspect="1" noChangeArrowheads="1"/>
          </p:cNvPicPr>
          <p:nvPr/>
        </p:nvPicPr>
        <p:blipFill>
          <a:blip r:embed="rId6" cstate="print"/>
          <a:srcRect/>
          <a:stretch>
            <a:fillRect/>
          </a:stretch>
        </p:blipFill>
        <p:spPr bwMode="auto">
          <a:xfrm>
            <a:off x="6172200" y="2971800"/>
            <a:ext cx="1652588" cy="1727200"/>
          </a:xfrm>
          <a:prstGeom prst="rect">
            <a:avLst/>
          </a:prstGeom>
          <a:noFill/>
          <a:ln w="9525">
            <a:noFill/>
            <a:miter lim="800000"/>
            <a:headEnd/>
            <a:tailEnd/>
          </a:ln>
        </p:spPr>
      </p:pic>
      <p:sp>
        <p:nvSpPr>
          <p:cNvPr id="10" name="Subtitle 9"/>
          <p:cNvSpPr>
            <a:spLocks noGrp="1"/>
          </p:cNvSpPr>
          <p:nvPr>
            <p:ph type="subTitle" idx="1"/>
          </p:nvPr>
        </p:nvSpPr>
        <p:spPr>
          <a:xfrm>
            <a:off x="609600" y="3048000"/>
            <a:ext cx="4038600" cy="2971800"/>
          </a:xfrm>
        </p:spPr>
        <p:txBody>
          <a:bodyPr/>
          <a:lstStyle/>
          <a:p>
            <a:r>
              <a:rPr lang="en-US" sz="1000" dirty="0" smtClean="0">
                <a:solidFill>
                  <a:schemeClr val="accent1"/>
                </a:solidFill>
              </a:rPr>
              <a:t>For Additional Information:</a:t>
            </a:r>
          </a:p>
          <a:p>
            <a:r>
              <a:rPr lang="en-US" sz="1000" dirty="0" smtClean="0">
                <a:solidFill>
                  <a:schemeClr val="accent1"/>
                </a:solidFill>
              </a:rPr>
              <a:t>Lori </a:t>
            </a:r>
            <a:r>
              <a:rPr lang="en-US" sz="1000" dirty="0" err="1" smtClean="0">
                <a:solidFill>
                  <a:schemeClr val="accent1"/>
                </a:solidFill>
              </a:rPr>
              <a:t>Toscano</a:t>
            </a:r>
            <a:r>
              <a:rPr lang="en-US" sz="1000" dirty="0" smtClean="0">
                <a:solidFill>
                  <a:schemeClr val="accent1"/>
                </a:solidFill>
              </a:rPr>
              <a:t>, Acting Director</a:t>
            </a:r>
          </a:p>
          <a:p>
            <a:r>
              <a:rPr lang="en-US" sz="1000" dirty="0" smtClean="0">
                <a:solidFill>
                  <a:schemeClr val="accent1"/>
                </a:solidFill>
              </a:rPr>
              <a:t>443.984.3566</a:t>
            </a:r>
          </a:p>
          <a:p>
            <a:r>
              <a:rPr lang="en-US" sz="1000" dirty="0" smtClean="0">
                <a:solidFill>
                  <a:schemeClr val="accent1"/>
                </a:solidFill>
                <a:hlinkClick r:id="rId4"/>
              </a:rPr>
              <a:t>Lori.Toscano@baltimorecity.gov</a:t>
            </a:r>
            <a:endParaRPr lang="en-US" sz="1000" dirty="0" smtClean="0">
              <a:solidFill>
                <a:schemeClr val="accent1"/>
              </a:solidFill>
            </a:endParaRPr>
          </a:p>
          <a:p>
            <a:endParaRPr lang="en-US" sz="1000" dirty="0" smtClean="0">
              <a:solidFill>
                <a:schemeClr val="accent1"/>
              </a:solidFill>
            </a:endParaRPr>
          </a:p>
          <a:p>
            <a:r>
              <a:rPr lang="en-US" sz="1000" dirty="0" smtClean="0">
                <a:solidFill>
                  <a:schemeClr val="accent1"/>
                </a:solidFill>
              </a:rPr>
              <a:t>www.Facebook.com/BmoreYVP</a:t>
            </a:r>
          </a:p>
          <a:p>
            <a:endParaRPr lang="en-US" sz="1000" dirty="0">
              <a:solidFill>
                <a:schemeClr val="accent1"/>
              </a:solidFill>
            </a:endParaRPr>
          </a:p>
        </p:txBody>
      </p:sp>
      <p:pic>
        <p:nvPicPr>
          <p:cNvPr id="27652" name="Picture 6" descr="Safe Streets Poster.JPG"/>
          <p:cNvPicPr>
            <a:picLocks noChangeAspect="1" noChangeArrowheads="1"/>
          </p:cNvPicPr>
          <p:nvPr/>
        </p:nvPicPr>
        <p:blipFill>
          <a:blip r:embed="rId7" cstate="print"/>
          <a:srcRect/>
          <a:stretch>
            <a:fillRect/>
          </a:stretch>
        </p:blipFill>
        <p:spPr bwMode="auto">
          <a:xfrm>
            <a:off x="152400" y="457200"/>
            <a:ext cx="4611688" cy="59436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descr="This slide is titled Baltimore City Homicides and provides a bar chart comparing total homicides to those for youth age 14-25 across the years 2004-2010, as well as displaying the percentage of homicides in the target group.  In 2004, 42.8% of homicides were in the target group; in 2005, 40.1%; in 2006, 43.8%; in 2007, 47.9%; in 2008, 50.4%; in 2009, 40.8%, and in 2010, 38.6%."/>
          <p:cNvGraphicFramePr>
            <a:graphicFrameLocks noChangeAspect="1"/>
          </p:cNvGraphicFramePr>
          <p:nvPr/>
        </p:nvGraphicFramePr>
        <p:xfrm>
          <a:off x="304800" y="1219200"/>
          <a:ext cx="8382000" cy="4876800"/>
        </p:xfrm>
        <a:graphic>
          <a:graphicData uri="http://schemas.openxmlformats.org/presentationml/2006/ole">
            <p:oleObj spid="_x0000_s1026" name="Chart" r:id="rId4" imgW="9115200" imgH="4449600" progId="Excel.Sheet.8">
              <p:embed/>
            </p:oleObj>
          </a:graphicData>
        </a:graphic>
      </p:graphicFrame>
      <p:sp>
        <p:nvSpPr>
          <p:cNvPr id="1027" name="Rectangle 4"/>
          <p:cNvSpPr>
            <a:spLocks noGrp="1" noChangeArrowheads="1"/>
          </p:cNvSpPr>
          <p:nvPr>
            <p:ph type="title" idx="4294967295"/>
          </p:nvPr>
        </p:nvSpPr>
        <p:spPr>
          <a:xfrm>
            <a:off x="609600" y="228600"/>
            <a:ext cx="7772400" cy="1143000"/>
          </a:xfrm>
        </p:spPr>
        <p:txBody>
          <a:bodyPr/>
          <a:lstStyle/>
          <a:p>
            <a:pPr eaLnBrk="1" hangingPunct="1"/>
            <a:r>
              <a:rPr lang="en-US" dirty="0" smtClean="0">
                <a:latin typeface="Calibri" pitchFamily="34" charset="0"/>
              </a:rPr>
              <a:t>Baltimore City Homicides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1476375" y="1352550"/>
            <a:ext cx="9144000" cy="0"/>
          </a:xfrm>
          <a:prstGeom prst="rect">
            <a:avLst/>
          </a:prstGeom>
          <a:noFill/>
          <a:ln w="9525">
            <a:noFill/>
            <a:miter lim="800000"/>
            <a:headEnd/>
            <a:tailEnd/>
          </a:ln>
        </p:spPr>
        <p:txBody>
          <a:bodyPr>
            <a:spAutoFit/>
          </a:bodyPr>
          <a:lstStyle/>
          <a:p>
            <a:pPr algn="l"/>
            <a:endParaRPr lang="en-US"/>
          </a:p>
        </p:txBody>
      </p:sp>
      <p:graphicFrame>
        <p:nvGraphicFramePr>
          <p:cNvPr id="2050" name="Object 1" descr="This slide is titled Baltimore City Non-Fatal Shootings and provides a bar chart comparing total non-fatal shootings to those for youth age 14-25 across the years 2003-2010, as well as displaying the percentage of non-fatal shootings in the target group.  In 2003, 61.3% of non-fatal shootings were in the target group; in 2004, 56%; in 2005, 60%; in 2006, 51.8%; in 2007, 54.1%; in 2008, 54%; in 2009, 52%, and in 2010, 51.7%."/>
          <p:cNvGraphicFramePr>
            <a:graphicFrameLocks/>
          </p:cNvGraphicFramePr>
          <p:nvPr/>
        </p:nvGraphicFramePr>
        <p:xfrm>
          <a:off x="533400" y="1295400"/>
          <a:ext cx="8229600" cy="5029200"/>
        </p:xfrm>
        <a:graphic>
          <a:graphicData uri="http://schemas.openxmlformats.org/presentationml/2006/ole">
            <p:oleObj spid="_x0000_s2050" name="Chart" r:id="rId4" imgW="9417600" imgH="6307200" progId="Excel.Sheet.8">
              <p:embed/>
            </p:oleObj>
          </a:graphicData>
        </a:graphic>
      </p:graphicFrame>
      <p:sp>
        <p:nvSpPr>
          <p:cNvPr id="2052" name="Rectangle 4" descr="This slide is titled Baltimore City Non-Fatal Shootings and provides a bar chart comparing total non-fatal shootings to those for youth age 14-25 across the years 2003-2010, as well as displaying the percentage of non-fatal shootings in the target group.  In 2003, 61.3% of non-fatal shootings were in the target group; in 2004, 56%; in 2005, 60%; in 2006, 51.8%; in 2007, 54.1%; in 2008, 54%; in 2009, 52%, and in 2010, 51.7%."/>
          <p:cNvSpPr>
            <a:spLocks noGrp="1" noChangeArrowheads="1"/>
          </p:cNvSpPr>
          <p:nvPr>
            <p:ph type="title" idx="4294967295"/>
          </p:nvPr>
        </p:nvSpPr>
        <p:spPr>
          <a:xfrm>
            <a:off x="304800" y="304800"/>
            <a:ext cx="8458200" cy="1143000"/>
          </a:xfrm>
        </p:spPr>
        <p:txBody>
          <a:bodyPr/>
          <a:lstStyle/>
          <a:p>
            <a:pPr eaLnBrk="1" hangingPunct="1"/>
            <a:r>
              <a:rPr lang="en-US" dirty="0" smtClean="0">
                <a:latin typeface="Calibri" pitchFamily="34" charset="0"/>
              </a:rPr>
              <a:t>Baltimore City Non-Fatal Shootings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C:\Documents and Settings\lori.toscano\My Documents\My Pictures\CF.bmp"/>
          <p:cNvPicPr>
            <a:picLocks noChangeAspect="1" noChangeArrowheads="1"/>
          </p:cNvPicPr>
          <p:nvPr/>
        </p:nvPicPr>
        <p:blipFill>
          <a:blip r:embed="rId2" cstate="print"/>
          <a:srcRect/>
          <a:stretch>
            <a:fillRect/>
          </a:stretch>
        </p:blipFill>
        <p:spPr bwMode="auto">
          <a:xfrm>
            <a:off x="5181600" y="1371600"/>
            <a:ext cx="3549650" cy="4370388"/>
          </a:xfrm>
          <a:prstGeom prst="rect">
            <a:avLst/>
          </a:prstGeom>
          <a:noFill/>
          <a:ln w="9525">
            <a:noFill/>
            <a:miter lim="800000"/>
            <a:headEnd/>
            <a:tailEnd/>
          </a:ln>
        </p:spPr>
      </p:pic>
      <p:sp>
        <p:nvSpPr>
          <p:cNvPr id="5" name="Title 4"/>
          <p:cNvSpPr>
            <a:spLocks noGrp="1"/>
          </p:cNvSpPr>
          <p:nvPr>
            <p:ph type="title"/>
          </p:nvPr>
        </p:nvSpPr>
        <p:spPr>
          <a:xfrm>
            <a:off x="457200" y="609600"/>
            <a:ext cx="7772400" cy="381000"/>
          </a:xfrm>
        </p:spPr>
        <p:txBody>
          <a:bodyPr/>
          <a:lstStyle/>
          <a:p>
            <a:pPr algn="l"/>
            <a:r>
              <a:rPr lang="en-US" sz="3200" b="1" dirty="0" smtClean="0">
                <a:latin typeface="Calibri" pitchFamily="34" charset="0"/>
                <a:cs typeface="Calibri" pitchFamily="34" charset="0"/>
              </a:rPr>
              <a:t>Violence as a Public Health Issue</a:t>
            </a:r>
            <a:endParaRPr lang="en-US" sz="3200" b="1" dirty="0">
              <a:latin typeface="Calibri" pitchFamily="34" charset="0"/>
              <a:cs typeface="Calibri" pitchFamily="34" charset="0"/>
            </a:endParaRPr>
          </a:p>
        </p:txBody>
      </p:sp>
      <p:sp>
        <p:nvSpPr>
          <p:cNvPr id="6" name="Content Placeholder 5"/>
          <p:cNvSpPr>
            <a:spLocks noGrp="1"/>
          </p:cNvSpPr>
          <p:nvPr>
            <p:ph sz="half" idx="1"/>
          </p:nvPr>
        </p:nvSpPr>
        <p:spPr>
          <a:xfrm>
            <a:off x="457200" y="1447800"/>
            <a:ext cx="4800600" cy="4114800"/>
          </a:xfrm>
        </p:spPr>
        <p:txBody>
          <a:bodyPr/>
          <a:lstStyle/>
          <a:p>
            <a:pPr indent="-282575">
              <a:lnSpc>
                <a:spcPct val="90000"/>
              </a:lnSpc>
              <a:spcBef>
                <a:spcPts val="1680"/>
              </a:spcBef>
              <a:buClr>
                <a:schemeClr val="tx1"/>
              </a:buClr>
            </a:pPr>
            <a:r>
              <a:rPr lang="en-US" dirty="0" smtClean="0">
                <a:latin typeface="Calibri" pitchFamily="34" charset="0"/>
                <a:cs typeface="Calibri" pitchFamily="34" charset="0"/>
              </a:rPr>
              <a:t>Health problem (disease)</a:t>
            </a:r>
          </a:p>
          <a:p>
            <a:pPr indent="-282575">
              <a:lnSpc>
                <a:spcPct val="90000"/>
              </a:lnSpc>
              <a:spcBef>
                <a:spcPts val="1680"/>
              </a:spcBef>
              <a:buClr>
                <a:schemeClr val="tx1"/>
              </a:buClr>
            </a:pPr>
            <a:r>
              <a:rPr lang="en-US" dirty="0" smtClean="0">
                <a:latin typeface="Calibri" pitchFamily="34" charset="0"/>
                <a:cs typeface="Calibri" pitchFamily="34" charset="0"/>
              </a:rPr>
              <a:t>Epidemic</a:t>
            </a:r>
          </a:p>
          <a:p>
            <a:pPr indent="-282575">
              <a:lnSpc>
                <a:spcPct val="90000"/>
              </a:lnSpc>
              <a:spcBef>
                <a:spcPts val="1680"/>
              </a:spcBef>
              <a:buClr>
                <a:schemeClr val="tx1"/>
              </a:buClr>
            </a:pPr>
            <a:r>
              <a:rPr lang="en-US" dirty="0" smtClean="0">
                <a:latin typeface="Calibri" pitchFamily="34" charset="0"/>
                <a:cs typeface="Calibri" pitchFamily="34" charset="0"/>
              </a:rPr>
              <a:t>Infectious</a:t>
            </a:r>
          </a:p>
          <a:p>
            <a:pPr indent="-282575">
              <a:lnSpc>
                <a:spcPct val="90000"/>
              </a:lnSpc>
              <a:spcBef>
                <a:spcPts val="1680"/>
              </a:spcBef>
              <a:buClr>
                <a:schemeClr val="tx1"/>
              </a:buClr>
            </a:pPr>
            <a:r>
              <a:rPr lang="en-US" dirty="0" smtClean="0">
                <a:latin typeface="Calibri" pitchFamily="34" charset="0"/>
                <a:cs typeface="Calibri" pitchFamily="34" charset="0"/>
              </a:rPr>
              <a:t>Based in behavior (learned/social norm)</a:t>
            </a:r>
          </a:p>
          <a:p>
            <a:pPr indent="-282575">
              <a:lnSpc>
                <a:spcPct val="90000"/>
              </a:lnSpc>
              <a:spcBef>
                <a:spcPts val="1680"/>
              </a:spcBef>
              <a:buClr>
                <a:schemeClr val="tx1"/>
              </a:buClr>
            </a:pPr>
            <a:r>
              <a:rPr lang="en-US" dirty="0" smtClean="0">
                <a:latin typeface="Calibri" pitchFamily="34" charset="0"/>
                <a:cs typeface="Calibri" pitchFamily="34" charset="0"/>
              </a:rPr>
              <a:t>Behavioral interventions can interrupt transmission by changing norms</a:t>
            </a:r>
          </a:p>
          <a:p>
            <a:pPr>
              <a:spcBef>
                <a:spcPts val="1680"/>
              </a:spcBef>
            </a:pPr>
            <a:endParaRPr lang="en-US" dirty="0">
              <a:latin typeface="Calibri" pitchFamily="34" charset="0"/>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041" descr="People marching for safe street"/>
          <p:cNvPicPr>
            <a:picLocks noChangeAspect="1" noChangeArrowheads="1"/>
          </p:cNvPicPr>
          <p:nvPr/>
        </p:nvPicPr>
        <p:blipFill>
          <a:blip r:embed="rId2" cstate="print"/>
          <a:srcRect/>
          <a:stretch>
            <a:fillRect/>
          </a:stretch>
        </p:blipFill>
        <p:spPr bwMode="auto">
          <a:xfrm>
            <a:off x="304800" y="1981200"/>
            <a:ext cx="5181600" cy="3438525"/>
          </a:xfrm>
          <a:prstGeom prst="rect">
            <a:avLst/>
          </a:prstGeom>
          <a:noFill/>
          <a:ln w="57150">
            <a:solidFill>
              <a:schemeClr val="tx1"/>
            </a:solidFill>
            <a:miter lim="800000"/>
            <a:headEnd/>
            <a:tailEnd/>
          </a:ln>
        </p:spPr>
      </p:pic>
      <p:sp>
        <p:nvSpPr>
          <p:cNvPr id="5" name="Title 4"/>
          <p:cNvSpPr>
            <a:spLocks noGrp="1"/>
          </p:cNvSpPr>
          <p:nvPr>
            <p:ph type="title"/>
          </p:nvPr>
        </p:nvSpPr>
        <p:spPr>
          <a:xfrm>
            <a:off x="609600" y="685800"/>
            <a:ext cx="7772400" cy="457200"/>
          </a:xfrm>
        </p:spPr>
        <p:txBody>
          <a:bodyPr/>
          <a:lstStyle/>
          <a:p>
            <a:r>
              <a:rPr lang="en-US" sz="3200" b="1" dirty="0" smtClean="0">
                <a:solidFill>
                  <a:srgbClr val="FF3300"/>
                </a:solidFill>
                <a:latin typeface="Calibri" pitchFamily="34" charset="0"/>
                <a:cs typeface="Calibri" pitchFamily="34" charset="0"/>
              </a:rPr>
              <a:t>Core Components</a:t>
            </a:r>
            <a:endParaRPr lang="en-US" sz="3200" b="1" dirty="0">
              <a:latin typeface="Calibri" pitchFamily="34" charset="0"/>
              <a:cs typeface="Calibri" pitchFamily="34" charset="0"/>
            </a:endParaRPr>
          </a:p>
        </p:txBody>
      </p:sp>
      <p:sp>
        <p:nvSpPr>
          <p:cNvPr id="7" name="Content Placeholder 6"/>
          <p:cNvSpPr>
            <a:spLocks noGrp="1"/>
          </p:cNvSpPr>
          <p:nvPr>
            <p:ph sz="half" idx="2"/>
          </p:nvPr>
        </p:nvSpPr>
        <p:spPr>
          <a:xfrm>
            <a:off x="5715000" y="1447800"/>
            <a:ext cx="3429000" cy="4724400"/>
          </a:xfrm>
        </p:spPr>
        <p:txBody>
          <a:bodyPr/>
          <a:lstStyle/>
          <a:p>
            <a:pPr marL="223838" indent="-223838">
              <a:spcBef>
                <a:spcPts val="1680"/>
              </a:spcBef>
            </a:pPr>
            <a:r>
              <a:rPr lang="en-US" b="1" dirty="0" smtClean="0">
                <a:latin typeface="Calibri" pitchFamily="34" charset="0"/>
                <a:cs typeface="Calibri" pitchFamily="34" charset="0"/>
              </a:rPr>
              <a:t>Community Mobilization</a:t>
            </a:r>
          </a:p>
          <a:p>
            <a:pPr marL="223838" indent="-223838">
              <a:spcBef>
                <a:spcPts val="1680"/>
              </a:spcBef>
            </a:pPr>
            <a:r>
              <a:rPr lang="en-US" b="1" dirty="0" smtClean="0">
                <a:latin typeface="Calibri" pitchFamily="34" charset="0"/>
                <a:cs typeface="Calibri" pitchFamily="34" charset="0"/>
              </a:rPr>
              <a:t>Outreach</a:t>
            </a:r>
          </a:p>
          <a:p>
            <a:pPr marL="223838" indent="-223838">
              <a:spcBef>
                <a:spcPts val="1680"/>
              </a:spcBef>
            </a:pPr>
            <a:r>
              <a:rPr lang="en-US" b="1" dirty="0" smtClean="0">
                <a:latin typeface="Calibri" pitchFamily="34" charset="0"/>
                <a:cs typeface="Calibri" pitchFamily="34" charset="0"/>
              </a:rPr>
              <a:t>Public Education </a:t>
            </a:r>
          </a:p>
          <a:p>
            <a:pPr marL="223838" indent="-223838">
              <a:spcBef>
                <a:spcPts val="1680"/>
              </a:spcBef>
            </a:pPr>
            <a:r>
              <a:rPr lang="en-US" b="1" dirty="0" smtClean="0">
                <a:latin typeface="Calibri" pitchFamily="34" charset="0"/>
                <a:cs typeface="Calibri" pitchFamily="34" charset="0"/>
              </a:rPr>
              <a:t>Faith-based Leader Involvement</a:t>
            </a:r>
          </a:p>
          <a:p>
            <a:pPr marL="223838" indent="-223838">
              <a:spcBef>
                <a:spcPts val="1680"/>
              </a:spcBef>
            </a:pPr>
            <a:r>
              <a:rPr lang="en-US" b="1" dirty="0" smtClean="0">
                <a:latin typeface="Calibri" pitchFamily="34" charset="0"/>
                <a:cs typeface="Calibri" pitchFamily="34" charset="0"/>
              </a:rPr>
              <a:t>Criminal Justice Participation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1027" descr="This slide is titled Implementing Behavior Change Theory and displays a flow chart. In the flow chart, interveners (Street Outreach, Clergy, Community, Public Education Materials, and Law Enforcement) are connected by arrows to three variables (norms, risk, and alternatives) and then to behavioral outcomes (no shootings). "/>
          <p:cNvGraphicFramePr>
            <a:graphicFrameLocks noChangeAspect="1"/>
          </p:cNvGraphicFramePr>
          <p:nvPr>
            <p:ph type="chart" idx="1"/>
          </p:nvPr>
        </p:nvGraphicFramePr>
        <p:xfrm>
          <a:off x="0" y="2286000"/>
          <a:ext cx="7758113" cy="4106863"/>
        </p:xfrm>
        <a:graphic>
          <a:graphicData uri="http://schemas.openxmlformats.org/presentationml/2006/ole">
            <p:oleObj spid="_x0000_s3074" name="Chart" r:id="rId4" imgW="9180000" imgH="4860000" progId="MSGraph.Chart.8">
              <p:embed followColorScheme="full"/>
            </p:oleObj>
          </a:graphicData>
        </a:graphic>
      </p:graphicFrame>
      <p:sp>
        <p:nvSpPr>
          <p:cNvPr id="3075" name="Text Box 1042" descr="This slide is titled Implementing Behavior Change Theory and displays a flow chart. In the flow chart, interveners (Street Outreach, Clergy, Community, Public Education Materials, and Law Enforcement) are connected by arrows to three variables (norms, risk, and alternatives) and then to behavioral outcomes (no shootings). "/>
          <p:cNvSpPr txBox="1">
            <a:spLocks noChangeArrowheads="1"/>
          </p:cNvSpPr>
          <p:nvPr/>
        </p:nvSpPr>
        <p:spPr bwMode="auto">
          <a:xfrm>
            <a:off x="228600" y="1905000"/>
            <a:ext cx="1981200" cy="4191000"/>
          </a:xfrm>
          <a:prstGeom prst="rect">
            <a:avLst/>
          </a:prstGeom>
          <a:solidFill>
            <a:srgbClr val="FFFFFF"/>
          </a:solidFill>
          <a:ln w="9525">
            <a:solidFill>
              <a:srgbClr val="000000"/>
            </a:solidFill>
            <a:miter lim="800000"/>
            <a:headEnd/>
            <a:tailEnd/>
          </a:ln>
        </p:spPr>
        <p:txBody>
          <a:bodyPr/>
          <a:lstStyle/>
          <a:p>
            <a:pPr marL="282575" indent="-222250" algn="l" eaLnBrk="0" hangingPunct="0">
              <a:spcBef>
                <a:spcPct val="0"/>
              </a:spcBef>
              <a:buFont typeface="Symbol" pitchFamily="18" charset="2"/>
              <a:buChar char="·"/>
            </a:pPr>
            <a:r>
              <a:rPr lang="en-US" sz="2200" b="0" dirty="0"/>
              <a:t>Street</a:t>
            </a:r>
          </a:p>
          <a:p>
            <a:pPr marL="282575" indent="-222250" algn="l" eaLnBrk="0" hangingPunct="0">
              <a:spcBef>
                <a:spcPct val="0"/>
              </a:spcBef>
              <a:buFont typeface="Symbol" pitchFamily="18" charset="2"/>
              <a:buNone/>
            </a:pPr>
            <a:r>
              <a:rPr lang="en-US" sz="2200" b="0" dirty="0"/>
              <a:t>   Outreach</a:t>
            </a:r>
          </a:p>
          <a:p>
            <a:pPr marL="282575" indent="-222250" algn="l" eaLnBrk="0" hangingPunct="0">
              <a:spcBef>
                <a:spcPct val="0"/>
              </a:spcBef>
              <a:buFont typeface="Symbol" pitchFamily="18" charset="2"/>
              <a:buNone/>
            </a:pPr>
            <a:endParaRPr lang="en-US" sz="2200" b="0" dirty="0"/>
          </a:p>
          <a:p>
            <a:pPr marL="282575" indent="-222250" algn="l" eaLnBrk="0" hangingPunct="0">
              <a:spcBef>
                <a:spcPct val="0"/>
              </a:spcBef>
              <a:buFont typeface="Symbol" pitchFamily="18" charset="2"/>
              <a:buChar char="·"/>
            </a:pPr>
            <a:r>
              <a:rPr lang="en-US" sz="2200" b="0" dirty="0"/>
              <a:t>Clergy</a:t>
            </a:r>
          </a:p>
          <a:p>
            <a:pPr marL="282575" indent="-222250" algn="l" eaLnBrk="0" hangingPunct="0">
              <a:spcBef>
                <a:spcPct val="0"/>
              </a:spcBef>
              <a:buFont typeface="Symbol" pitchFamily="18" charset="2"/>
              <a:buChar char="·"/>
            </a:pPr>
            <a:endParaRPr lang="en-US" sz="2200" b="0" dirty="0"/>
          </a:p>
          <a:p>
            <a:pPr marL="282575" indent="-222250" algn="l" eaLnBrk="0" hangingPunct="0">
              <a:spcBef>
                <a:spcPct val="0"/>
              </a:spcBef>
              <a:buFont typeface="Symbol" pitchFamily="18" charset="2"/>
              <a:buChar char="·"/>
            </a:pPr>
            <a:r>
              <a:rPr lang="en-US" sz="2200" b="0" dirty="0"/>
              <a:t>Community</a:t>
            </a:r>
          </a:p>
          <a:p>
            <a:pPr marL="282575" indent="-222250" algn="l" eaLnBrk="0" hangingPunct="0">
              <a:spcBef>
                <a:spcPct val="0"/>
              </a:spcBef>
              <a:buFont typeface="Symbol" pitchFamily="18" charset="2"/>
              <a:buChar char="·"/>
            </a:pPr>
            <a:endParaRPr lang="en-US" sz="2200" b="0" dirty="0"/>
          </a:p>
          <a:p>
            <a:pPr marL="282575" indent="-222250" algn="l" eaLnBrk="0" hangingPunct="0">
              <a:spcBef>
                <a:spcPct val="0"/>
              </a:spcBef>
              <a:buFont typeface="Symbol" pitchFamily="18" charset="2"/>
              <a:buChar char="·"/>
            </a:pPr>
            <a:r>
              <a:rPr lang="en-US" sz="2200" b="0" dirty="0"/>
              <a:t>Pub Ed</a:t>
            </a:r>
          </a:p>
          <a:p>
            <a:pPr marL="282575" indent="-222250" algn="l" eaLnBrk="0" hangingPunct="0">
              <a:spcBef>
                <a:spcPct val="0"/>
              </a:spcBef>
              <a:buFont typeface="Symbol" pitchFamily="18" charset="2"/>
              <a:buNone/>
            </a:pPr>
            <a:r>
              <a:rPr lang="en-US" sz="2200" b="0" dirty="0"/>
              <a:t>   Materials</a:t>
            </a:r>
          </a:p>
          <a:p>
            <a:pPr marL="282575" indent="-222250" algn="l" eaLnBrk="0" hangingPunct="0">
              <a:spcBef>
                <a:spcPct val="0"/>
              </a:spcBef>
              <a:buFont typeface="Symbol" pitchFamily="18" charset="2"/>
              <a:buChar char="·"/>
            </a:pPr>
            <a:endParaRPr lang="en-US" sz="2200" b="0" dirty="0"/>
          </a:p>
          <a:p>
            <a:pPr marL="282575" indent="-222250" algn="l" eaLnBrk="0" hangingPunct="0">
              <a:spcBef>
                <a:spcPct val="0"/>
              </a:spcBef>
              <a:buFont typeface="Symbol" pitchFamily="18" charset="2"/>
              <a:buChar char="·"/>
            </a:pPr>
            <a:r>
              <a:rPr lang="en-US" sz="2200" b="0" dirty="0"/>
              <a:t>Law   Enforcement</a:t>
            </a:r>
          </a:p>
        </p:txBody>
      </p:sp>
      <p:sp>
        <p:nvSpPr>
          <p:cNvPr id="3076" name="Text Box 1043" descr="This slide is titled Implementing Behavior Change Theory and displays a flow chart. In the flow chart, interveners (Street Outreach, Clergy, Community, Public Education Materials, and Law Enforcement) are connected by arrows to three variables (norms, risk, and alternatives) and then to behavioral outcomes (no shootings). "/>
          <p:cNvSpPr txBox="1">
            <a:spLocks noChangeArrowheads="1"/>
          </p:cNvSpPr>
          <p:nvPr/>
        </p:nvSpPr>
        <p:spPr bwMode="auto">
          <a:xfrm>
            <a:off x="3886200" y="1981200"/>
            <a:ext cx="1600200" cy="533400"/>
          </a:xfrm>
          <a:prstGeom prst="rect">
            <a:avLst/>
          </a:prstGeom>
          <a:solidFill>
            <a:srgbClr val="FFFFFF"/>
          </a:solidFill>
          <a:ln w="9525">
            <a:solidFill>
              <a:srgbClr val="000000"/>
            </a:solidFill>
            <a:miter lim="800000"/>
            <a:headEnd/>
            <a:tailEnd/>
          </a:ln>
        </p:spPr>
        <p:txBody>
          <a:bodyPr/>
          <a:lstStyle/>
          <a:p>
            <a:pPr eaLnBrk="0" hangingPunct="0">
              <a:spcBef>
                <a:spcPct val="0"/>
              </a:spcBef>
            </a:pPr>
            <a:r>
              <a:rPr lang="en-US" sz="2200" dirty="0">
                <a:solidFill>
                  <a:srgbClr val="FF3300"/>
                </a:solidFill>
              </a:rPr>
              <a:t>Norms</a:t>
            </a:r>
          </a:p>
        </p:txBody>
      </p:sp>
      <p:sp>
        <p:nvSpPr>
          <p:cNvPr id="3077" name="Text Box 1044" descr="This slide is titled Implementing Behavior Change Theory and displays a flow chart. In the flow chart, interveners (Street Outreach, Clergy, Community, Public Education Materials, and Law Enforcement) are connected by arrows to three variables (norms, risk, and alternatives) and then to behavioral outcomes (no shootings). "/>
          <p:cNvSpPr txBox="1">
            <a:spLocks noChangeArrowheads="1"/>
          </p:cNvSpPr>
          <p:nvPr/>
        </p:nvSpPr>
        <p:spPr bwMode="auto">
          <a:xfrm>
            <a:off x="3886200" y="3505200"/>
            <a:ext cx="1600200" cy="533400"/>
          </a:xfrm>
          <a:prstGeom prst="rect">
            <a:avLst/>
          </a:prstGeom>
          <a:solidFill>
            <a:srgbClr val="FFFFFF"/>
          </a:solidFill>
          <a:ln w="9525">
            <a:solidFill>
              <a:srgbClr val="000000"/>
            </a:solidFill>
            <a:miter lim="800000"/>
            <a:headEnd/>
            <a:tailEnd/>
          </a:ln>
        </p:spPr>
        <p:txBody>
          <a:bodyPr/>
          <a:lstStyle/>
          <a:p>
            <a:pPr eaLnBrk="0" hangingPunct="0">
              <a:spcBef>
                <a:spcPct val="0"/>
              </a:spcBef>
            </a:pPr>
            <a:r>
              <a:rPr lang="en-US" sz="2200" dirty="0">
                <a:solidFill>
                  <a:srgbClr val="FF3300"/>
                </a:solidFill>
              </a:rPr>
              <a:t>Risk</a:t>
            </a:r>
          </a:p>
        </p:txBody>
      </p:sp>
      <p:sp>
        <p:nvSpPr>
          <p:cNvPr id="3078" name="Text Box 1045" descr="This slide is titled Implementing Behavior Change Theory and displays a flow chart. In the flow chart, interveners (Street Outreach, Clergy, Community, Public Education Materials, and Law Enforcement) are connected by arrows to three variables (norms, risk, and alternatives) and then to behavioral outcomes (no shootings). "/>
          <p:cNvSpPr txBox="1">
            <a:spLocks noChangeArrowheads="1"/>
          </p:cNvSpPr>
          <p:nvPr/>
        </p:nvSpPr>
        <p:spPr bwMode="auto">
          <a:xfrm rot="10800000" flipV="1">
            <a:off x="3810000" y="4876800"/>
            <a:ext cx="1905000" cy="533400"/>
          </a:xfrm>
          <a:prstGeom prst="rect">
            <a:avLst/>
          </a:prstGeom>
          <a:solidFill>
            <a:srgbClr val="FFFFFF"/>
          </a:solidFill>
          <a:ln w="9525">
            <a:solidFill>
              <a:srgbClr val="000000"/>
            </a:solidFill>
            <a:miter lim="800000"/>
            <a:headEnd/>
            <a:tailEnd/>
          </a:ln>
        </p:spPr>
        <p:txBody>
          <a:bodyPr/>
          <a:lstStyle/>
          <a:p>
            <a:pPr eaLnBrk="0" hangingPunct="0">
              <a:spcBef>
                <a:spcPct val="0"/>
              </a:spcBef>
            </a:pPr>
            <a:r>
              <a:rPr lang="en-US" sz="2200" dirty="0">
                <a:solidFill>
                  <a:srgbClr val="FF3300"/>
                </a:solidFill>
              </a:rPr>
              <a:t>Alternatives</a:t>
            </a:r>
          </a:p>
        </p:txBody>
      </p:sp>
      <p:sp>
        <p:nvSpPr>
          <p:cNvPr id="3079" name="Text Box 1046" descr="This slide is titled Implementing Behavior Change Theory and displays a flow chart. In the flow chart, interveners (Street Outreach, Clergy, Community, Public Education Materials, and Law Enforcement) are connected by arrows to three variables (norms, risk, and alternatives) and then to behavioral outcomes (no shootings). "/>
          <p:cNvSpPr txBox="1">
            <a:spLocks noChangeArrowheads="1"/>
          </p:cNvSpPr>
          <p:nvPr/>
        </p:nvSpPr>
        <p:spPr bwMode="auto">
          <a:xfrm>
            <a:off x="7162800" y="2819400"/>
            <a:ext cx="1828800" cy="1447800"/>
          </a:xfrm>
          <a:prstGeom prst="rect">
            <a:avLst/>
          </a:prstGeom>
          <a:solidFill>
            <a:srgbClr val="FFFFFF"/>
          </a:solidFill>
          <a:ln w="9525">
            <a:solidFill>
              <a:srgbClr val="000000"/>
            </a:solidFill>
            <a:miter lim="800000"/>
            <a:headEnd/>
            <a:tailEnd/>
          </a:ln>
        </p:spPr>
        <p:txBody>
          <a:bodyPr/>
          <a:lstStyle/>
          <a:p>
            <a:pPr eaLnBrk="0" hangingPunct="0">
              <a:spcBef>
                <a:spcPct val="0"/>
              </a:spcBef>
            </a:pPr>
            <a:endParaRPr lang="en-US" sz="2200" b="0" dirty="0"/>
          </a:p>
          <a:p>
            <a:pPr eaLnBrk="0" hangingPunct="0">
              <a:spcBef>
                <a:spcPct val="0"/>
              </a:spcBef>
            </a:pPr>
            <a:r>
              <a:rPr lang="en-US" sz="2200" dirty="0"/>
              <a:t>No </a:t>
            </a:r>
          </a:p>
          <a:p>
            <a:pPr eaLnBrk="0" hangingPunct="0">
              <a:spcBef>
                <a:spcPct val="0"/>
              </a:spcBef>
            </a:pPr>
            <a:r>
              <a:rPr lang="en-US" sz="2200" dirty="0"/>
              <a:t>Shootings</a:t>
            </a:r>
          </a:p>
        </p:txBody>
      </p:sp>
      <p:sp>
        <p:nvSpPr>
          <p:cNvPr id="3080" name="Line 1047" descr="This slide is titled Implementing Behavior Change Theory and displays a flow chart. In the flow chart, interveners (Street Outreach, Clergy, Community, Public Education Materials, and Law Enforcement) are connected by arrows to three variables (norms, risk, and alternatives) and then to behavioral outcomes (no shootings). "/>
          <p:cNvSpPr>
            <a:spLocks noChangeShapeType="1"/>
          </p:cNvSpPr>
          <p:nvPr/>
        </p:nvSpPr>
        <p:spPr bwMode="auto">
          <a:xfrm flipV="1">
            <a:off x="2362200" y="2286000"/>
            <a:ext cx="1257300" cy="571500"/>
          </a:xfrm>
          <a:prstGeom prst="line">
            <a:avLst/>
          </a:prstGeom>
          <a:noFill/>
          <a:ln w="9525">
            <a:solidFill>
              <a:srgbClr val="000000"/>
            </a:solidFill>
            <a:round/>
            <a:headEnd/>
            <a:tailEnd type="triangle" w="med" len="med"/>
          </a:ln>
        </p:spPr>
        <p:txBody>
          <a:bodyPr/>
          <a:lstStyle/>
          <a:p>
            <a:endParaRPr lang="en-US"/>
          </a:p>
        </p:txBody>
      </p:sp>
      <p:sp>
        <p:nvSpPr>
          <p:cNvPr id="3081" name="Line 1048" descr="This slide is titled Implementing Behavior Change Theory and displays a flow chart. In the flow chart, interveners (Street Outreach, Clergy, Community, Public Education Materials, and Law Enforcement) are connected by arrows to three variables (norms, risk, and alternatives) and then to behavioral outcomes (no shootings). "/>
          <p:cNvSpPr>
            <a:spLocks noChangeShapeType="1"/>
          </p:cNvSpPr>
          <p:nvPr/>
        </p:nvSpPr>
        <p:spPr bwMode="auto">
          <a:xfrm>
            <a:off x="2362200" y="3733800"/>
            <a:ext cx="1295400" cy="0"/>
          </a:xfrm>
          <a:prstGeom prst="line">
            <a:avLst/>
          </a:prstGeom>
          <a:noFill/>
          <a:ln w="9525">
            <a:solidFill>
              <a:srgbClr val="000000"/>
            </a:solidFill>
            <a:round/>
            <a:headEnd/>
            <a:tailEnd type="triangle" w="med" len="med"/>
          </a:ln>
        </p:spPr>
        <p:txBody>
          <a:bodyPr/>
          <a:lstStyle/>
          <a:p>
            <a:endParaRPr lang="en-US"/>
          </a:p>
        </p:txBody>
      </p:sp>
      <p:sp>
        <p:nvSpPr>
          <p:cNvPr id="3082" name="Line 1049" descr="This slide is titled Implementing Behavior Change Theory and displays a flow chart. In the flow chart, interveners (Street Outreach, Clergy, Community, Public Education Materials, and Law Enforcement) are connected by arrows to three variables (norms, risk, and alternatives) and then to behavioral outcomes (no shootings). "/>
          <p:cNvSpPr>
            <a:spLocks noChangeShapeType="1"/>
          </p:cNvSpPr>
          <p:nvPr/>
        </p:nvSpPr>
        <p:spPr bwMode="auto">
          <a:xfrm>
            <a:off x="2362200" y="4648200"/>
            <a:ext cx="1257300" cy="457200"/>
          </a:xfrm>
          <a:prstGeom prst="line">
            <a:avLst/>
          </a:prstGeom>
          <a:noFill/>
          <a:ln w="9525">
            <a:solidFill>
              <a:srgbClr val="000000"/>
            </a:solidFill>
            <a:round/>
            <a:headEnd/>
            <a:tailEnd type="triangle" w="med" len="med"/>
          </a:ln>
        </p:spPr>
        <p:txBody>
          <a:bodyPr/>
          <a:lstStyle/>
          <a:p>
            <a:endParaRPr lang="en-US"/>
          </a:p>
        </p:txBody>
      </p:sp>
      <p:sp>
        <p:nvSpPr>
          <p:cNvPr id="3083" name="Line 1050" descr="This slide is titled Implementing Behavior Change Theory and displays a flow chart. In the flow chart, interveners (Street Outreach, Clergy, Community, Public Education Materials, and Law Enforcement) are connected by arrows to three variables (norms, risk, and alternatives) and then to behavioral outcomes (no shootings). "/>
          <p:cNvSpPr>
            <a:spLocks noChangeShapeType="1"/>
          </p:cNvSpPr>
          <p:nvPr/>
        </p:nvSpPr>
        <p:spPr bwMode="auto">
          <a:xfrm>
            <a:off x="5867400" y="2133600"/>
            <a:ext cx="1257300" cy="457200"/>
          </a:xfrm>
          <a:prstGeom prst="line">
            <a:avLst/>
          </a:prstGeom>
          <a:noFill/>
          <a:ln w="9525">
            <a:solidFill>
              <a:srgbClr val="000000"/>
            </a:solidFill>
            <a:round/>
            <a:headEnd/>
            <a:tailEnd type="triangle" w="med" len="med"/>
          </a:ln>
        </p:spPr>
        <p:txBody>
          <a:bodyPr/>
          <a:lstStyle/>
          <a:p>
            <a:endParaRPr lang="en-US"/>
          </a:p>
        </p:txBody>
      </p:sp>
      <p:sp>
        <p:nvSpPr>
          <p:cNvPr id="3084" name="Line 1051" descr="This slide is titled Implementing Behavior Change Theory and displays a flow chart. In the flow chart, interveners (Street Outreach, Clergy, Community, Public Education Materials, and Law Enforcement) are connected by arrows to three variables (norms, risk, and alternatives) and then to behavioral outcomes (no shootings). "/>
          <p:cNvSpPr>
            <a:spLocks noChangeShapeType="1"/>
          </p:cNvSpPr>
          <p:nvPr/>
        </p:nvSpPr>
        <p:spPr bwMode="auto">
          <a:xfrm>
            <a:off x="5715000" y="3733800"/>
            <a:ext cx="1257300" cy="0"/>
          </a:xfrm>
          <a:prstGeom prst="line">
            <a:avLst/>
          </a:prstGeom>
          <a:noFill/>
          <a:ln w="9525">
            <a:solidFill>
              <a:srgbClr val="000000"/>
            </a:solidFill>
            <a:round/>
            <a:headEnd/>
            <a:tailEnd type="triangle" w="med" len="med"/>
          </a:ln>
        </p:spPr>
        <p:txBody>
          <a:bodyPr/>
          <a:lstStyle/>
          <a:p>
            <a:endParaRPr lang="en-US"/>
          </a:p>
        </p:txBody>
      </p:sp>
      <p:sp>
        <p:nvSpPr>
          <p:cNvPr id="3085" name="Line 1052" descr="This slide is titled Implementing Behavior Change Theory and displays a flow chart. In the flow chart, interveners (Street Outreach, Clergy, Community, Public Education Materials, and Law Enforcement) are connected by arrows to three variables (norms, risk, and alternatives) and then to behavioral outcomes (no shootings). "/>
          <p:cNvSpPr>
            <a:spLocks noChangeShapeType="1"/>
          </p:cNvSpPr>
          <p:nvPr/>
        </p:nvSpPr>
        <p:spPr bwMode="auto">
          <a:xfrm flipV="1">
            <a:off x="5943600" y="4648200"/>
            <a:ext cx="1219200" cy="533400"/>
          </a:xfrm>
          <a:prstGeom prst="line">
            <a:avLst/>
          </a:prstGeom>
          <a:noFill/>
          <a:ln w="9525">
            <a:solidFill>
              <a:srgbClr val="000000"/>
            </a:solidFill>
            <a:round/>
            <a:headEnd/>
            <a:tailEnd type="triangle" w="med" len="med"/>
          </a:ln>
        </p:spPr>
        <p:txBody>
          <a:bodyPr/>
          <a:lstStyle/>
          <a:p>
            <a:endParaRPr lang="en-US"/>
          </a:p>
        </p:txBody>
      </p:sp>
      <p:sp>
        <p:nvSpPr>
          <p:cNvPr id="3086" name="Text Box 1054"/>
          <p:cNvSpPr txBox="1">
            <a:spLocks noChangeArrowheads="1"/>
          </p:cNvSpPr>
          <p:nvPr/>
        </p:nvSpPr>
        <p:spPr bwMode="auto">
          <a:xfrm>
            <a:off x="381000" y="1143000"/>
            <a:ext cx="2057400" cy="457200"/>
          </a:xfrm>
          <a:prstGeom prst="rect">
            <a:avLst/>
          </a:prstGeom>
          <a:noFill/>
          <a:ln w="9525">
            <a:noFill/>
            <a:miter lim="800000"/>
            <a:headEnd/>
            <a:tailEnd/>
          </a:ln>
        </p:spPr>
        <p:txBody>
          <a:bodyPr>
            <a:spAutoFit/>
          </a:bodyPr>
          <a:lstStyle/>
          <a:p>
            <a:r>
              <a:rPr lang="en-US"/>
              <a:t>Interveners	</a:t>
            </a:r>
          </a:p>
        </p:txBody>
      </p:sp>
      <p:sp>
        <p:nvSpPr>
          <p:cNvPr id="3087" name="Text Box 1055"/>
          <p:cNvSpPr txBox="1">
            <a:spLocks noChangeArrowheads="1"/>
          </p:cNvSpPr>
          <p:nvPr/>
        </p:nvSpPr>
        <p:spPr bwMode="auto">
          <a:xfrm>
            <a:off x="3429000" y="1143000"/>
            <a:ext cx="2362200" cy="457200"/>
          </a:xfrm>
          <a:prstGeom prst="rect">
            <a:avLst/>
          </a:prstGeom>
          <a:noFill/>
          <a:ln w="9525">
            <a:noFill/>
            <a:miter lim="800000"/>
            <a:headEnd/>
            <a:tailEnd/>
          </a:ln>
        </p:spPr>
        <p:txBody>
          <a:bodyPr>
            <a:spAutoFit/>
          </a:bodyPr>
          <a:lstStyle/>
          <a:p>
            <a:r>
              <a:rPr lang="en-US"/>
              <a:t>3 Variables</a:t>
            </a:r>
          </a:p>
        </p:txBody>
      </p:sp>
      <p:sp>
        <p:nvSpPr>
          <p:cNvPr id="3088" name="Text Box 1056"/>
          <p:cNvSpPr txBox="1">
            <a:spLocks noChangeArrowheads="1"/>
          </p:cNvSpPr>
          <p:nvPr/>
        </p:nvSpPr>
        <p:spPr bwMode="auto">
          <a:xfrm>
            <a:off x="6096000" y="1143000"/>
            <a:ext cx="3505200" cy="457200"/>
          </a:xfrm>
          <a:prstGeom prst="rect">
            <a:avLst/>
          </a:prstGeom>
          <a:noFill/>
          <a:ln w="9525">
            <a:noFill/>
            <a:miter lim="800000"/>
            <a:headEnd/>
            <a:tailEnd/>
          </a:ln>
        </p:spPr>
        <p:txBody>
          <a:bodyPr>
            <a:spAutoFit/>
          </a:bodyPr>
          <a:lstStyle/>
          <a:p>
            <a:r>
              <a:rPr lang="en-US" dirty="0"/>
              <a:t>Behavioral Outcome	</a:t>
            </a:r>
          </a:p>
        </p:txBody>
      </p:sp>
      <p:sp>
        <p:nvSpPr>
          <p:cNvPr id="3089" name="Text Box 1057"/>
          <p:cNvSpPr txBox="1">
            <a:spLocks noChangeArrowheads="1"/>
          </p:cNvSpPr>
          <p:nvPr/>
        </p:nvSpPr>
        <p:spPr bwMode="auto">
          <a:xfrm>
            <a:off x="1143000" y="381000"/>
            <a:ext cx="7239000" cy="519113"/>
          </a:xfrm>
          <a:prstGeom prst="rect">
            <a:avLst/>
          </a:prstGeom>
          <a:noFill/>
          <a:ln w="9525">
            <a:noFill/>
            <a:miter lim="800000"/>
            <a:headEnd/>
            <a:tailEnd/>
          </a:ln>
        </p:spPr>
        <p:txBody>
          <a:bodyPr>
            <a:spAutoFit/>
          </a:bodyPr>
          <a:lstStyle/>
          <a:p>
            <a:r>
              <a:rPr lang="en-US" sz="2800" dirty="0"/>
              <a:t>Implementing Behavior Change Theory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1032" descr="Cobe"/>
          <p:cNvPicPr>
            <a:picLocks noChangeAspect="1" noChangeArrowheads="1"/>
          </p:cNvPicPr>
          <p:nvPr/>
        </p:nvPicPr>
        <p:blipFill>
          <a:blip r:embed="rId2" cstate="print"/>
          <a:srcRect/>
          <a:stretch>
            <a:fillRect/>
          </a:stretch>
        </p:blipFill>
        <p:spPr bwMode="auto">
          <a:xfrm>
            <a:off x="609600" y="3200400"/>
            <a:ext cx="3581400" cy="3097213"/>
          </a:xfrm>
          <a:prstGeom prst="rect">
            <a:avLst/>
          </a:prstGeom>
          <a:noFill/>
          <a:ln w="57150">
            <a:solidFill>
              <a:schemeClr val="tx1"/>
            </a:solidFill>
            <a:miter lim="800000"/>
            <a:headEnd/>
            <a:tailEnd/>
          </a:ln>
        </p:spPr>
      </p:pic>
      <p:pic>
        <p:nvPicPr>
          <p:cNvPr id="11272" name="Picture 1034" descr="L:\Safe Streets\TW's SAFE STREETS Files\Safe Streets Pictures\Safe Streets\Picture3.jpg"/>
          <p:cNvPicPr>
            <a:picLocks noChangeAspect="1" noChangeArrowheads="1"/>
          </p:cNvPicPr>
          <p:nvPr/>
        </p:nvPicPr>
        <p:blipFill>
          <a:blip r:embed="rId3" cstate="print"/>
          <a:srcRect/>
          <a:stretch>
            <a:fillRect/>
          </a:stretch>
        </p:blipFill>
        <p:spPr bwMode="auto">
          <a:xfrm>
            <a:off x="-9453563" y="-8343900"/>
            <a:ext cx="5448300" cy="4573587"/>
          </a:xfrm>
          <a:prstGeom prst="rect">
            <a:avLst/>
          </a:prstGeom>
          <a:noFill/>
          <a:ln w="9525">
            <a:noFill/>
            <a:miter lim="800000"/>
            <a:headEnd/>
            <a:tailEnd/>
          </a:ln>
        </p:spPr>
      </p:pic>
      <p:pic>
        <p:nvPicPr>
          <p:cNvPr id="11273" name="Picture 1035" descr="L:\Safe Streets\TW's SAFE STREETS Files\Safe Streets Pictures\Safe Streets\Picture3.jpg"/>
          <p:cNvPicPr>
            <a:picLocks noChangeAspect="1" noChangeArrowheads="1"/>
          </p:cNvPicPr>
          <p:nvPr/>
        </p:nvPicPr>
        <p:blipFill>
          <a:blip r:embed="rId3" cstate="print"/>
          <a:srcRect/>
          <a:stretch>
            <a:fillRect/>
          </a:stretch>
        </p:blipFill>
        <p:spPr bwMode="auto">
          <a:xfrm>
            <a:off x="-5181600" y="-6324600"/>
            <a:ext cx="5448300" cy="4573587"/>
          </a:xfrm>
          <a:prstGeom prst="rect">
            <a:avLst/>
          </a:prstGeom>
          <a:noFill/>
          <a:ln w="9525">
            <a:noFill/>
            <a:miter lim="800000"/>
            <a:headEnd/>
            <a:tailEnd/>
          </a:ln>
        </p:spPr>
      </p:pic>
      <p:pic>
        <p:nvPicPr>
          <p:cNvPr id="11274" name="Picture 1036" descr="C:\Documents and Settings\lori.toscano\My Documents\My Pictures\New 051.jpg"/>
          <p:cNvPicPr>
            <a:picLocks noChangeAspect="1" noChangeArrowheads="1"/>
          </p:cNvPicPr>
          <p:nvPr/>
        </p:nvPicPr>
        <p:blipFill>
          <a:blip r:embed="rId4" cstate="print"/>
          <a:srcRect/>
          <a:stretch>
            <a:fillRect/>
          </a:stretch>
        </p:blipFill>
        <p:spPr bwMode="auto">
          <a:xfrm>
            <a:off x="-14478000" y="-9267825"/>
            <a:ext cx="13711237" cy="9139237"/>
          </a:xfrm>
          <a:prstGeom prst="rect">
            <a:avLst/>
          </a:prstGeom>
          <a:noFill/>
          <a:ln w="9525">
            <a:noFill/>
            <a:miter lim="800000"/>
            <a:headEnd/>
            <a:tailEnd/>
          </a:ln>
        </p:spPr>
      </p:pic>
      <p:sp>
        <p:nvSpPr>
          <p:cNvPr id="11275" name="Rectangle 1038"/>
          <p:cNvSpPr>
            <a:spLocks noChangeArrowheads="1"/>
          </p:cNvSpPr>
          <p:nvPr/>
        </p:nvSpPr>
        <p:spPr bwMode="auto">
          <a:xfrm>
            <a:off x="3009900" y="2386013"/>
            <a:ext cx="9144000" cy="0"/>
          </a:xfrm>
          <a:prstGeom prst="rect">
            <a:avLst/>
          </a:prstGeom>
          <a:noFill/>
          <a:ln w="9525">
            <a:noFill/>
            <a:miter lim="800000"/>
            <a:headEnd/>
            <a:tailEnd/>
          </a:ln>
        </p:spPr>
        <p:txBody>
          <a:bodyPr>
            <a:spAutoFit/>
          </a:bodyPr>
          <a:lstStyle/>
          <a:p>
            <a:endParaRPr lang="en-US"/>
          </a:p>
        </p:txBody>
      </p:sp>
      <p:pic>
        <p:nvPicPr>
          <p:cNvPr id="11276" name="Picture 1039" descr="Coby talking n front of a store"/>
          <p:cNvPicPr>
            <a:picLocks noChangeAspect="1" noChangeArrowheads="1"/>
          </p:cNvPicPr>
          <p:nvPr/>
        </p:nvPicPr>
        <p:blipFill>
          <a:blip r:embed="rId5" cstate="print"/>
          <a:srcRect/>
          <a:stretch>
            <a:fillRect/>
          </a:stretch>
        </p:blipFill>
        <p:spPr bwMode="auto">
          <a:xfrm>
            <a:off x="4876800" y="3200400"/>
            <a:ext cx="3581400" cy="3082925"/>
          </a:xfrm>
          <a:prstGeom prst="rect">
            <a:avLst/>
          </a:prstGeom>
          <a:noFill/>
          <a:ln w="57150">
            <a:solidFill>
              <a:schemeClr val="tx1"/>
            </a:solidFill>
            <a:miter lim="800000"/>
            <a:headEnd/>
            <a:tailEnd/>
          </a:ln>
        </p:spPr>
      </p:pic>
      <p:sp>
        <p:nvSpPr>
          <p:cNvPr id="13" name="Title 12"/>
          <p:cNvSpPr>
            <a:spLocks noGrp="1"/>
          </p:cNvSpPr>
          <p:nvPr>
            <p:ph type="title"/>
          </p:nvPr>
        </p:nvSpPr>
        <p:spPr>
          <a:xfrm>
            <a:off x="381000" y="457200"/>
            <a:ext cx="8153400" cy="533400"/>
          </a:xfrm>
        </p:spPr>
        <p:txBody>
          <a:bodyPr/>
          <a:lstStyle/>
          <a:p>
            <a:r>
              <a:rPr lang="en-US" sz="2800" b="1" dirty="0" smtClean="0">
                <a:latin typeface="Calibri" pitchFamily="34" charset="0"/>
                <a:cs typeface="Calibri" pitchFamily="34" charset="0"/>
              </a:rPr>
              <a:t>Differences between </a:t>
            </a:r>
            <a:r>
              <a:rPr lang="en-US" sz="2800" b="1" dirty="0" err="1" smtClean="0">
                <a:latin typeface="Calibri" pitchFamily="34" charset="0"/>
                <a:cs typeface="Calibri" pitchFamily="34" charset="0"/>
              </a:rPr>
              <a:t>CeaseFire</a:t>
            </a:r>
            <a:r>
              <a:rPr lang="en-US" sz="2800" b="1" dirty="0" smtClean="0">
                <a:latin typeface="Calibri" pitchFamily="34" charset="0"/>
                <a:cs typeface="Calibri" pitchFamily="34" charset="0"/>
              </a:rPr>
              <a:t> &amp; </a:t>
            </a:r>
            <a:r>
              <a:rPr lang="en-US" sz="2800" b="1" dirty="0" smtClean="0">
                <a:solidFill>
                  <a:srgbClr val="FF3300"/>
                </a:solidFill>
                <a:latin typeface="Calibri" pitchFamily="34" charset="0"/>
                <a:cs typeface="Calibri" pitchFamily="34" charset="0"/>
              </a:rPr>
              <a:t>Safe Streets</a:t>
            </a:r>
            <a:endParaRPr lang="en-US" sz="2800" b="1" dirty="0">
              <a:latin typeface="Calibri" pitchFamily="34" charset="0"/>
              <a:cs typeface="Calibri" pitchFamily="34" charset="0"/>
            </a:endParaRPr>
          </a:p>
        </p:txBody>
      </p:sp>
      <p:sp>
        <p:nvSpPr>
          <p:cNvPr id="14" name="Text Placeholder 13"/>
          <p:cNvSpPr>
            <a:spLocks noGrp="1"/>
          </p:cNvSpPr>
          <p:nvPr>
            <p:ph type="body" idx="1"/>
          </p:nvPr>
        </p:nvSpPr>
        <p:spPr>
          <a:xfrm>
            <a:off x="762000" y="1219200"/>
            <a:ext cx="2362200" cy="533400"/>
          </a:xfrm>
        </p:spPr>
        <p:txBody>
          <a:bodyPr/>
          <a:lstStyle/>
          <a:p>
            <a:pPr algn="ctr"/>
            <a:r>
              <a:rPr lang="en-US" u="sng" dirty="0" err="1" smtClean="0">
                <a:latin typeface="Calibri" pitchFamily="34" charset="0"/>
                <a:cs typeface="Calibri" pitchFamily="34" charset="0"/>
              </a:rPr>
              <a:t>CeaseFire</a:t>
            </a:r>
            <a:endParaRPr lang="en-US" u="sng" dirty="0" smtClean="0">
              <a:latin typeface="Calibri" pitchFamily="34" charset="0"/>
              <a:cs typeface="Calibri" pitchFamily="34" charset="0"/>
            </a:endParaRPr>
          </a:p>
        </p:txBody>
      </p:sp>
      <p:sp>
        <p:nvSpPr>
          <p:cNvPr id="15" name="Content Placeholder 14"/>
          <p:cNvSpPr>
            <a:spLocks noGrp="1"/>
          </p:cNvSpPr>
          <p:nvPr>
            <p:ph sz="half" idx="2"/>
          </p:nvPr>
        </p:nvSpPr>
        <p:spPr>
          <a:xfrm>
            <a:off x="228600" y="1981200"/>
            <a:ext cx="3810000" cy="1143000"/>
          </a:xfrm>
        </p:spPr>
        <p:txBody>
          <a:bodyPr/>
          <a:lstStyle/>
          <a:p>
            <a:pPr algn="ctr">
              <a:spcBef>
                <a:spcPts val="1680"/>
              </a:spcBef>
              <a:buNone/>
            </a:pPr>
            <a:r>
              <a:rPr lang="en-US" b="1" dirty="0" smtClean="0">
                <a:latin typeface="Calibri" pitchFamily="34" charset="0"/>
                <a:cs typeface="Calibri" pitchFamily="34" charset="0"/>
              </a:rPr>
              <a:t>Violence Interrupters</a:t>
            </a:r>
          </a:p>
          <a:p>
            <a:pPr algn="ctr">
              <a:spcBef>
                <a:spcPts val="1680"/>
              </a:spcBef>
              <a:buNone/>
            </a:pPr>
            <a:r>
              <a:rPr lang="en-US" b="1" dirty="0" smtClean="0">
                <a:latin typeface="Calibri" pitchFamily="34" charset="0"/>
                <a:cs typeface="Calibri" pitchFamily="34" charset="0"/>
              </a:rPr>
              <a:t>National Gangs</a:t>
            </a:r>
          </a:p>
        </p:txBody>
      </p:sp>
      <p:sp>
        <p:nvSpPr>
          <p:cNvPr id="16" name="Text Placeholder 15"/>
          <p:cNvSpPr>
            <a:spLocks noGrp="1"/>
          </p:cNvSpPr>
          <p:nvPr>
            <p:ph type="body" sz="quarter" idx="3"/>
          </p:nvPr>
        </p:nvSpPr>
        <p:spPr>
          <a:xfrm>
            <a:off x="4495800" y="1382713"/>
            <a:ext cx="4041775" cy="446087"/>
          </a:xfrm>
        </p:spPr>
        <p:txBody>
          <a:bodyPr/>
          <a:lstStyle/>
          <a:p>
            <a:pPr algn="ctr"/>
            <a:r>
              <a:rPr lang="en-US" u="sng" dirty="0" smtClean="0">
                <a:latin typeface="Calibri" pitchFamily="34" charset="0"/>
                <a:cs typeface="Calibri" pitchFamily="34" charset="0"/>
              </a:rPr>
              <a:t>Safe Streets</a:t>
            </a:r>
          </a:p>
        </p:txBody>
      </p:sp>
      <p:sp>
        <p:nvSpPr>
          <p:cNvPr id="17" name="Content Placeholder 16"/>
          <p:cNvSpPr>
            <a:spLocks noGrp="1"/>
          </p:cNvSpPr>
          <p:nvPr>
            <p:ph sz="quarter" idx="4"/>
          </p:nvPr>
        </p:nvSpPr>
        <p:spPr>
          <a:xfrm>
            <a:off x="4724401" y="1981200"/>
            <a:ext cx="3505199" cy="1025525"/>
          </a:xfrm>
        </p:spPr>
        <p:txBody>
          <a:bodyPr/>
          <a:lstStyle/>
          <a:p>
            <a:pPr algn="ctr">
              <a:spcBef>
                <a:spcPts val="1680"/>
              </a:spcBef>
              <a:buNone/>
            </a:pPr>
            <a:r>
              <a:rPr lang="en-US" b="1" dirty="0" smtClean="0">
                <a:latin typeface="Calibri" pitchFamily="34" charset="0"/>
                <a:cs typeface="Calibri" pitchFamily="34" charset="0"/>
              </a:rPr>
              <a:t>Outreach Workers</a:t>
            </a:r>
          </a:p>
          <a:p>
            <a:pPr algn="ctr">
              <a:spcBef>
                <a:spcPts val="1680"/>
              </a:spcBef>
              <a:buNone/>
            </a:pPr>
            <a:r>
              <a:rPr lang="en-US" b="1" dirty="0" smtClean="0">
                <a:latin typeface="Calibri" pitchFamily="34" charset="0"/>
                <a:cs typeface="Calibri" pitchFamily="34" charset="0"/>
              </a:rPr>
              <a:t>Neighborhood Gangs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ealth Department Baltimore Maryland seal"/>
          <p:cNvPicPr>
            <a:picLocks noChangeAspect="1" noChangeArrowheads="1"/>
          </p:cNvPicPr>
          <p:nvPr/>
        </p:nvPicPr>
        <p:blipFill>
          <a:blip r:embed="rId2" cstate="print"/>
          <a:srcRect/>
          <a:stretch>
            <a:fillRect/>
          </a:stretch>
        </p:blipFill>
        <p:spPr bwMode="auto">
          <a:xfrm>
            <a:off x="6477000" y="5046663"/>
            <a:ext cx="1765300" cy="1811337"/>
          </a:xfrm>
          <a:prstGeom prst="rect">
            <a:avLst/>
          </a:prstGeom>
          <a:noFill/>
          <a:ln w="9525">
            <a:noFill/>
            <a:miter lim="800000"/>
            <a:headEnd/>
            <a:tailEnd/>
          </a:ln>
        </p:spPr>
      </p:pic>
      <p:sp>
        <p:nvSpPr>
          <p:cNvPr id="5" name="Title 4"/>
          <p:cNvSpPr>
            <a:spLocks noGrp="1"/>
          </p:cNvSpPr>
          <p:nvPr>
            <p:ph type="ctrTitle"/>
          </p:nvPr>
        </p:nvSpPr>
        <p:spPr>
          <a:xfrm>
            <a:off x="1143000" y="228600"/>
            <a:ext cx="6934200" cy="688975"/>
          </a:xfrm>
        </p:spPr>
        <p:txBody>
          <a:bodyPr/>
          <a:lstStyle/>
          <a:p>
            <a:r>
              <a:rPr lang="en-US" sz="2800" b="1" u="sng" dirty="0" smtClean="0">
                <a:latin typeface="Calibri" pitchFamily="34" charset="0"/>
                <a:cs typeface="Calibri" pitchFamily="34" charset="0"/>
              </a:rPr>
              <a:t>Role of the Oversight Entity (BCHD)</a:t>
            </a:r>
            <a:endParaRPr lang="en-US" sz="2800" b="1" dirty="0">
              <a:latin typeface="Calibri" pitchFamily="34" charset="0"/>
              <a:cs typeface="Calibri" pitchFamily="34" charset="0"/>
            </a:endParaRPr>
          </a:p>
        </p:txBody>
      </p:sp>
      <p:sp>
        <p:nvSpPr>
          <p:cNvPr id="7" name="Subtitle 6"/>
          <p:cNvSpPr>
            <a:spLocks noGrp="1"/>
          </p:cNvSpPr>
          <p:nvPr>
            <p:ph type="subTitle" idx="1"/>
          </p:nvPr>
        </p:nvSpPr>
        <p:spPr>
          <a:xfrm>
            <a:off x="0" y="1066800"/>
            <a:ext cx="9144000" cy="4800600"/>
          </a:xfrm>
        </p:spPr>
        <p:txBody>
          <a:bodyPr/>
          <a:lstStyle/>
          <a:p>
            <a:pPr marL="406400" lvl="1" algn="l">
              <a:spcBef>
                <a:spcPts val="1680"/>
              </a:spcBef>
              <a:buFont typeface="Arial" pitchFamily="34" charset="0"/>
              <a:buChar char="•"/>
            </a:pPr>
            <a:r>
              <a:rPr lang="en-US" b="1" dirty="0" smtClean="0">
                <a:latin typeface="Calibri" pitchFamily="34" charset="0"/>
                <a:cs typeface="Calibri" pitchFamily="34" charset="0"/>
              </a:rPr>
              <a:t> 	Responsible for rigorous vendor and </a:t>
            </a:r>
            <a:r>
              <a:rPr lang="en-US" b="1" dirty="0" smtClean="0">
                <a:solidFill>
                  <a:srgbClr val="FF3300"/>
                </a:solidFill>
                <a:latin typeface="Calibri" pitchFamily="34" charset="0"/>
                <a:cs typeface="Calibri" pitchFamily="34" charset="0"/>
              </a:rPr>
              <a:t>site selection 	process</a:t>
            </a:r>
          </a:p>
          <a:p>
            <a:pPr marL="406400" lvl="1" algn="l">
              <a:spcBef>
                <a:spcPts val="1680"/>
              </a:spcBef>
              <a:buFont typeface="Arial" pitchFamily="34" charset="0"/>
              <a:buChar char="•"/>
            </a:pPr>
            <a:r>
              <a:rPr lang="en-US" b="1" dirty="0" smtClean="0">
                <a:latin typeface="Calibri" pitchFamily="34" charset="0"/>
                <a:cs typeface="Calibri" pitchFamily="34" charset="0"/>
              </a:rPr>
              <a:t> 	Provide </a:t>
            </a:r>
            <a:r>
              <a:rPr lang="en-US" b="1" dirty="0" smtClean="0">
                <a:solidFill>
                  <a:srgbClr val="FF3300"/>
                </a:solidFill>
                <a:latin typeface="Calibri" pitchFamily="34" charset="0"/>
                <a:cs typeface="Calibri" pitchFamily="34" charset="0"/>
              </a:rPr>
              <a:t>implementation</a:t>
            </a:r>
            <a:r>
              <a:rPr lang="en-US" b="1" dirty="0" smtClean="0">
                <a:latin typeface="Calibri" pitchFamily="34" charset="0"/>
                <a:cs typeface="Calibri" pitchFamily="34" charset="0"/>
              </a:rPr>
              <a:t> technical assistance to sites</a:t>
            </a:r>
          </a:p>
          <a:p>
            <a:pPr marL="406400" lvl="1" algn="l">
              <a:spcBef>
                <a:spcPts val="1680"/>
              </a:spcBef>
              <a:buFont typeface="Arial" pitchFamily="34" charset="0"/>
              <a:buChar char="•"/>
            </a:pPr>
            <a:r>
              <a:rPr lang="en-US" b="1" dirty="0" smtClean="0">
                <a:latin typeface="Calibri" pitchFamily="34" charset="0"/>
                <a:cs typeface="Calibri" pitchFamily="34" charset="0"/>
              </a:rPr>
              <a:t> 	</a:t>
            </a:r>
            <a:r>
              <a:rPr lang="en-US" b="1" dirty="0" smtClean="0">
                <a:solidFill>
                  <a:srgbClr val="FF3300"/>
                </a:solidFill>
                <a:latin typeface="Calibri" pitchFamily="34" charset="0"/>
                <a:cs typeface="Calibri" pitchFamily="34" charset="0"/>
              </a:rPr>
              <a:t>Intensive monitoring</a:t>
            </a:r>
            <a:r>
              <a:rPr lang="en-US" b="1" dirty="0" smtClean="0">
                <a:latin typeface="Calibri" pitchFamily="34" charset="0"/>
                <a:cs typeface="Calibri" pitchFamily="34" charset="0"/>
              </a:rPr>
              <a:t> of community-based providers 	to ensure adherence to the Ceasefire model</a:t>
            </a:r>
          </a:p>
          <a:p>
            <a:pPr marL="406400" lvl="1" algn="l">
              <a:spcBef>
                <a:spcPts val="1680"/>
              </a:spcBef>
              <a:buFont typeface="Arial" pitchFamily="34" charset="0"/>
              <a:buChar char="•"/>
            </a:pPr>
            <a:r>
              <a:rPr lang="en-US" b="1" dirty="0" smtClean="0">
                <a:latin typeface="Calibri" pitchFamily="34" charset="0"/>
                <a:cs typeface="Calibri" pitchFamily="34" charset="0"/>
              </a:rPr>
              <a:t> 	Creation of a citywide </a:t>
            </a:r>
            <a:r>
              <a:rPr lang="en-US" b="1" dirty="0" smtClean="0">
                <a:solidFill>
                  <a:srgbClr val="FF3300"/>
                </a:solidFill>
                <a:latin typeface="Calibri" pitchFamily="34" charset="0"/>
                <a:cs typeface="Calibri" pitchFamily="34" charset="0"/>
              </a:rPr>
              <a:t>public education campaign</a:t>
            </a:r>
            <a:r>
              <a:rPr lang="en-US" b="1" dirty="0" smtClean="0">
                <a:latin typeface="Calibri" pitchFamily="34" charset="0"/>
                <a:cs typeface="Calibri" pitchFamily="34" charset="0"/>
              </a:rPr>
              <a:t> </a:t>
            </a:r>
          </a:p>
          <a:p>
            <a:pPr marL="406400" lvl="1" algn="l">
              <a:spcBef>
                <a:spcPts val="1680"/>
              </a:spcBef>
              <a:buFont typeface="Arial" pitchFamily="34" charset="0"/>
              <a:buChar char="•"/>
            </a:pPr>
            <a:r>
              <a:rPr lang="en-US" b="1" dirty="0" smtClean="0">
                <a:latin typeface="Calibri" pitchFamily="34" charset="0"/>
                <a:cs typeface="Calibri" pitchFamily="34" charset="0"/>
              </a:rPr>
              <a:t> 	Development of an expansion and sustainability plan 	for the </a:t>
            </a:r>
            <a:r>
              <a:rPr lang="en-US" b="1" dirty="0" smtClean="0">
                <a:solidFill>
                  <a:srgbClr val="FF3300"/>
                </a:solidFill>
                <a:latin typeface="Calibri" pitchFamily="34" charset="0"/>
                <a:cs typeface="Calibri" pitchFamily="34" charset="0"/>
              </a:rPr>
              <a:t>Safe Streets</a:t>
            </a:r>
            <a:r>
              <a:rPr lang="en-US" b="1" dirty="0" smtClean="0">
                <a:latin typeface="Calibri" pitchFamily="34" charset="0"/>
                <a:cs typeface="Calibri" pitchFamily="34" charset="0"/>
              </a:rPr>
              <a:t> initiative</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3300"/>
    </a:lt1>
    <a:dk2>
      <a:srgbClr val="000000"/>
    </a:dk2>
    <a:lt2>
      <a:srgbClr val="333333"/>
    </a:lt2>
    <a:accent1>
      <a:srgbClr val="DDDDDD"/>
    </a:accent1>
    <a:accent2>
      <a:srgbClr val="808080"/>
    </a:accent2>
    <a:accent3>
      <a:srgbClr val="FFADAA"/>
    </a:accent3>
    <a:accent4>
      <a:srgbClr val="000000"/>
    </a:accent4>
    <a:accent5>
      <a:srgbClr val="EBEBEB"/>
    </a:accent5>
    <a:accent6>
      <a:srgbClr val="737373"/>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otalTime>3384</TotalTime>
  <Words>705</Words>
  <Application>Microsoft Office PowerPoint</Application>
  <PresentationFormat>On-screen Show (4:3)</PresentationFormat>
  <Paragraphs>132</Paragraphs>
  <Slides>26</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Default Design</vt:lpstr>
      <vt:lpstr>Chart</vt:lpstr>
      <vt:lpstr>Worksheet</vt:lpstr>
      <vt:lpstr>Baltimore, Maryland</vt:lpstr>
      <vt:lpstr>Baltimore, Maryland</vt:lpstr>
      <vt:lpstr>Baltimore City Homicides</vt:lpstr>
      <vt:lpstr>Baltimore City Non-Fatal Shootings</vt:lpstr>
      <vt:lpstr>Violence as a Public Health Issue</vt:lpstr>
      <vt:lpstr>Core Components</vt:lpstr>
      <vt:lpstr>Slide 7</vt:lpstr>
      <vt:lpstr>Differences between CeaseFire &amp; Safe Streets</vt:lpstr>
      <vt:lpstr>Role of the Oversight Entity (BCHD)</vt:lpstr>
      <vt:lpstr>Selection Process</vt:lpstr>
      <vt:lpstr>Slide 11</vt:lpstr>
      <vt:lpstr>Safe Streets East – The Living Classrooms Foundation McElderry Park</vt:lpstr>
      <vt:lpstr>Slide 13</vt:lpstr>
      <vt:lpstr>Safe Streets Cherry Hill –   Family Health Centers of Baltimore</vt:lpstr>
      <vt:lpstr>Slide 15</vt:lpstr>
      <vt:lpstr>CHALLENGES OF IMPLEMENTATION</vt:lpstr>
      <vt:lpstr>City Agency = Political Pressure  +  You don’t share information with the police?!?!</vt:lpstr>
      <vt:lpstr>The WRONG community partner</vt:lpstr>
      <vt:lpstr>3 contiguous sites – Don’t try at this at home</vt:lpstr>
      <vt:lpstr>Slide 20</vt:lpstr>
      <vt:lpstr>Evaluation Results</vt:lpstr>
      <vt:lpstr>Key findings:</vt:lpstr>
      <vt:lpstr>Analyses of program implementation data indicate that the sites with significant reductions in homicide incidents had three times as many conflict mediations per month.</vt:lpstr>
      <vt:lpstr>2010 Accomplishments</vt:lpstr>
      <vt:lpstr>Next Steps for Safe Streets - Baltimore</vt:lpstr>
      <vt:lpstr>Slide 26</vt:lpstr>
    </vt:vector>
  </TitlesOfParts>
  <Company>BCHD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Baltimore, Maryland</dc:title>
  <dc:creator>BCHD</dc:creator>
  <cp:lastModifiedBy>Arbinda</cp:lastModifiedBy>
  <cp:revision>66</cp:revision>
  <dcterms:created xsi:type="dcterms:W3CDTF">2011-06-10T13:26:22Z</dcterms:created>
  <dcterms:modified xsi:type="dcterms:W3CDTF">2011-12-13T17:59:11Z</dcterms:modified>
</cp:coreProperties>
</file>